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8" r:id="rId3"/>
    <p:sldId id="289" r:id="rId4"/>
    <p:sldId id="290" r:id="rId5"/>
    <p:sldId id="299" r:id="rId6"/>
    <p:sldId id="310" r:id="rId7"/>
    <p:sldId id="311" r:id="rId8"/>
    <p:sldId id="312" r:id="rId9"/>
    <p:sldId id="322" r:id="rId10"/>
    <p:sldId id="292" r:id="rId11"/>
    <p:sldId id="328" r:id="rId12"/>
    <p:sldId id="300" r:id="rId13"/>
    <p:sldId id="298" r:id="rId14"/>
    <p:sldId id="320" r:id="rId15"/>
    <p:sldId id="305" r:id="rId16"/>
    <p:sldId id="314" r:id="rId17"/>
    <p:sldId id="306" r:id="rId18"/>
    <p:sldId id="316" r:id="rId19"/>
    <p:sldId id="307" r:id="rId20"/>
    <p:sldId id="315" r:id="rId21"/>
    <p:sldId id="318" r:id="rId22"/>
    <p:sldId id="294" r:id="rId23"/>
    <p:sldId id="319" r:id="rId24"/>
    <p:sldId id="295" r:id="rId25"/>
    <p:sldId id="308" r:id="rId26"/>
    <p:sldId id="317" r:id="rId27"/>
    <p:sldId id="301" r:id="rId28"/>
    <p:sldId id="309" r:id="rId29"/>
    <p:sldId id="296" r:id="rId30"/>
    <p:sldId id="304" r:id="rId31"/>
    <p:sldId id="303" r:id="rId32"/>
    <p:sldId id="329" r:id="rId33"/>
    <p:sldId id="327" r:id="rId34"/>
    <p:sldId id="323" r:id="rId35"/>
    <p:sldId id="324" r:id="rId36"/>
    <p:sldId id="325" r:id="rId37"/>
    <p:sldId id="326" r:id="rId38"/>
    <p:sldId id="313" r:id="rId39"/>
    <p:sldId id="273" r:id="rId40"/>
    <p:sldId id="274" r:id="rId41"/>
    <p:sldId id="284" r:id="rId42"/>
    <p:sldId id="271" r:id="rId43"/>
    <p:sldId id="280" r:id="rId44"/>
    <p:sldId id="276" r:id="rId45"/>
    <p:sldId id="283" r:id="rId46"/>
    <p:sldId id="285" r:id="rId47"/>
    <p:sldId id="286" r:id="rId48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6" autoAdjust="0"/>
    <p:restoredTop sz="93750" autoAdjust="0"/>
  </p:normalViewPr>
  <p:slideViewPr>
    <p:cSldViewPr>
      <p:cViewPr varScale="1">
        <p:scale>
          <a:sx n="76" d="100"/>
          <a:sy n="76" d="100"/>
        </p:scale>
        <p:origin x="-1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viderossetti:work:apelink:V4:apenet_plus:perf_simulation:APENET_latency_bandwid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APEnet+ Latency (CLK_T</a:t>
            </a:r>
            <a:r>
              <a:rPr lang="en-US" baseline="0"/>
              <a:t> = 425 MHZ)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8285831255634"/>
          <c:y val="0.142874924469083"/>
          <c:w val="0.69012265313206"/>
          <c:h val="0.721212749160333"/>
        </c:manualLayout>
      </c:layout>
      <c:scatterChart>
        <c:scatterStyle val="smoothMarker"/>
        <c:varyColors val="0"/>
        <c:ser>
          <c:idx val="0"/>
          <c:order val="0"/>
          <c:tx>
            <c:v>APEnet+ Latency</c:v>
          </c:tx>
          <c:xVal>
            <c:numRef>
              <c:f>Foglio1!$A$6:$A$19</c:f>
              <c:numCache>
                <c:formatCode>General</c:formatCode>
                <c:ptCount val="14"/>
                <c:pt idx="0">
                  <c:v>16.0</c:v>
                </c:pt>
                <c:pt idx="1">
                  <c:v>32.0</c:v>
                </c:pt>
                <c:pt idx="2">
                  <c:v>64.0</c:v>
                </c:pt>
                <c:pt idx="3">
                  <c:v>128.0</c:v>
                </c:pt>
                <c:pt idx="4">
                  <c:v>256.0</c:v>
                </c:pt>
                <c:pt idx="5">
                  <c:v>512.0</c:v>
                </c:pt>
                <c:pt idx="6">
                  <c:v>1024.0</c:v>
                </c:pt>
                <c:pt idx="7">
                  <c:v>2048.0</c:v>
                </c:pt>
                <c:pt idx="8">
                  <c:v>4096.0</c:v>
                </c:pt>
                <c:pt idx="9">
                  <c:v>8192.0</c:v>
                </c:pt>
                <c:pt idx="10">
                  <c:v>16384.0</c:v>
                </c:pt>
                <c:pt idx="11">
                  <c:v>24576.0</c:v>
                </c:pt>
                <c:pt idx="12">
                  <c:v>28672.0</c:v>
                </c:pt>
                <c:pt idx="13">
                  <c:v>32768.0</c:v>
                </c:pt>
              </c:numCache>
            </c:numRef>
          </c:xVal>
          <c:yVal>
            <c:numRef>
              <c:f>Foglio1!$G$6:$G$19</c:f>
              <c:numCache>
                <c:formatCode>0.000</c:formatCode>
                <c:ptCount val="14"/>
                <c:pt idx="0">
                  <c:v>0.904</c:v>
                </c:pt>
                <c:pt idx="1">
                  <c:v>0.924</c:v>
                </c:pt>
                <c:pt idx="2">
                  <c:v>0.968</c:v>
                </c:pt>
                <c:pt idx="3">
                  <c:v>1.048</c:v>
                </c:pt>
                <c:pt idx="4">
                  <c:v>1.216</c:v>
                </c:pt>
                <c:pt idx="5">
                  <c:v>1.5</c:v>
                </c:pt>
                <c:pt idx="6">
                  <c:v>2.24</c:v>
                </c:pt>
                <c:pt idx="7">
                  <c:v>3.72</c:v>
                </c:pt>
                <c:pt idx="8">
                  <c:v>6.667999999999993</c:v>
                </c:pt>
                <c:pt idx="9">
                  <c:v>9.884</c:v>
                </c:pt>
                <c:pt idx="10">
                  <c:v>16.5</c:v>
                </c:pt>
                <c:pt idx="11">
                  <c:v>22.884</c:v>
                </c:pt>
                <c:pt idx="12">
                  <c:v>26.052</c:v>
                </c:pt>
                <c:pt idx="13">
                  <c:v>29.244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241896"/>
        <c:axId val="565247448"/>
      </c:scatterChart>
      <c:valAx>
        <c:axId val="565241896"/>
        <c:scaling>
          <c:logBase val="2.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Message Size (bytes)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5247448"/>
        <c:crossesAt val="0.1"/>
        <c:crossBetween val="midCat"/>
      </c:valAx>
      <c:valAx>
        <c:axId val="565247448"/>
        <c:scaling>
          <c:logBase val="2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/>
                  <a:t>Time (us)</a:t>
                </a:r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crossAx val="56524189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A3E5D3B-64B3-E442-B72C-5054F43266DF}" type="datetimeFigureOut">
              <a:rPr lang="en-US"/>
              <a:pPr>
                <a:defRPr/>
              </a:pPr>
              <a:t>7/12/11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2B651D6-D3FC-784D-8B18-B77BD5009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9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8E99C01-3808-7148-B494-4156731A6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97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DCAA-59DE-A44D-AF8F-9F03B3C9A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A019B-7A2F-7844-A1C9-E57222A4E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CA8F-CF9D-7840-8DB6-202DCA677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921A-3937-1D47-B463-EDCC46A45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88BA-14DA-B042-B726-0D36C8D2E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676400"/>
            <a:ext cx="4800600" cy="5097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676400"/>
            <a:ext cx="4800600" cy="5097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" y="7034213"/>
            <a:ext cx="2117725" cy="509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1927-EEBA-6146-B9DE-C95BEBE45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5DA5-0FF8-8C45-AAB8-9E90F793F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DF34-E7A8-CC43-8707-1B23FF53E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29B8-5F4D-B248-A2FF-CA50B8B3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156E-0361-3843-A631-86A72134A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E4F-04C6-AC46-804D-3AF0B95E3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0160000" cy="14478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76213"/>
            <a:ext cx="8305800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676400"/>
            <a:ext cx="9753600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075" y="7034213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41600" y="7034213"/>
            <a:ext cx="48768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37488" y="7034213"/>
            <a:ext cx="2119312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82021B0-27E8-CB45-974C-1812B99FB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7"/>
          <p:cNvGrpSpPr>
            <a:grpSpLocks/>
          </p:cNvGrpSpPr>
          <p:nvPr userDrawn="1"/>
        </p:nvGrpSpPr>
        <p:grpSpPr bwMode="auto">
          <a:xfrm>
            <a:off x="8585200" y="152400"/>
            <a:ext cx="1371600" cy="1333500"/>
            <a:chOff x="7656000" y="152400"/>
            <a:chExt cx="1371599" cy="1332720"/>
          </a:xfrm>
        </p:grpSpPr>
        <p:sp>
          <p:nvSpPr>
            <p:cNvPr id="9" name="TextBox 8"/>
            <p:cNvSpPr txBox="1"/>
            <p:nvPr/>
          </p:nvSpPr>
          <p:spPr>
            <a:xfrm>
              <a:off x="7656000" y="1139247"/>
              <a:ext cx="1371599" cy="34587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hangingPunct="0">
                <a:spcBef>
                  <a:spcPts val="0"/>
                </a:spcBef>
                <a:spcAft>
                  <a:spcPts val="0"/>
                </a:spcAft>
                <a:buFont typeface="StarSymbol"/>
                <a:buNone/>
                <a:defRPr/>
              </a:pPr>
              <a:r>
                <a:rPr lang="en-US" sz="1800" i="1" dirty="0">
                  <a:latin typeface="Arial" pitchFamily="18"/>
                  <a:ea typeface="DejaVu Sans" pitchFamily="2"/>
                  <a:cs typeface="Lohit Hindi" pitchFamily="2"/>
                </a:rPr>
                <a:t>APE group</a:t>
              </a:r>
            </a:p>
          </p:txBody>
        </p:sp>
        <p:pic>
          <p:nvPicPr>
            <p:cNvPr id="1034" name="Picture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152400"/>
              <a:ext cx="1015200" cy="101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3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99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99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99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99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62699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vide.rossetti@roma1.infn.it" TargetMode="Externa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Status of the APEnet+ project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29210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+mn-cs"/>
                <a:hlinkClick r:id="rId2"/>
              </a:rPr>
              <a:t>davide.rossetti@roma1.infn.it</a:t>
            </a:r>
            <a:endParaRPr lang="en-US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r>
              <a:rPr lang="it-IT" dirty="0" smtClean="0">
                <a:solidFill>
                  <a:srgbClr val="66FF66"/>
                </a:solidFill>
              </a:rPr>
              <a:t>Lattice 2011</a:t>
            </a:r>
          </a:p>
          <a:p>
            <a:r>
              <a:rPr lang="it-IT" dirty="0" smtClean="0">
                <a:solidFill>
                  <a:srgbClr val="66FF66"/>
                </a:solidFill>
              </a:rPr>
              <a:t>Squaw Valley, </a:t>
            </a:r>
            <a:r>
              <a:rPr lang="it-IT" dirty="0" err="1" smtClean="0">
                <a:solidFill>
                  <a:srgbClr val="66FF66"/>
                </a:solidFill>
              </a:rPr>
              <a:t>Jul</a:t>
            </a:r>
            <a:r>
              <a:rPr lang="it-IT" dirty="0" smtClean="0">
                <a:solidFill>
                  <a:srgbClr val="66FF66"/>
                </a:solidFill>
              </a:rPr>
              <a:t> 10-16, </a:t>
            </a:r>
            <a:r>
              <a:rPr lang="it-IT" dirty="0">
                <a:solidFill>
                  <a:srgbClr val="66FF66"/>
                </a:solidFill>
              </a:rPr>
              <a:t>2011</a:t>
            </a:r>
          </a:p>
        </p:txBody>
      </p:sp>
      <p:pic>
        <p:nvPicPr>
          <p:cNvPr id="15363" name="Picture 9" descr="logo_infn_offi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28600"/>
            <a:ext cx="13843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from </a:t>
            </a:r>
            <a:r>
              <a:rPr lang="en-US" dirty="0" smtClean="0"/>
              <a:t>LQCD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L=T, N</a:t>
            </a:r>
            <a:r>
              <a:rPr lang="en-US" baseline="-25000" dirty="0"/>
              <a:t>GPU</a:t>
            </a:r>
            <a:r>
              <a:rPr lang="en-US" dirty="0"/>
              <a:t>=2, </a:t>
            </a:r>
            <a:r>
              <a:rPr lang="en-US" dirty="0" err="1" smtClean="0"/>
              <a:t>perf</a:t>
            </a:r>
            <a:r>
              <a:rPr lang="en-US" dirty="0"/>
              <a:t> </a:t>
            </a:r>
            <a:r>
              <a:rPr lang="en-US" dirty="0" smtClean="0"/>
              <a:t>1 GPU=150 </a:t>
            </a:r>
            <a:r>
              <a:rPr lang="en-US" dirty="0" err="1"/>
              <a:t>Gflops</a:t>
            </a:r>
            <a:r>
              <a:rPr lang="en-US" dirty="0"/>
              <a:t> sustained:</a:t>
            </a:r>
          </a:p>
          <a:p>
            <a:pPr lvl="1"/>
            <a:r>
              <a:rPr lang="en-US" dirty="0"/>
              <a:t>BW(L, 2) = 2×150×10</a:t>
            </a:r>
            <a:r>
              <a:rPr lang="en-US" baseline="30000" dirty="0"/>
              <a:t>9</a:t>
            </a:r>
            <a:r>
              <a:rPr lang="en-US" dirty="0"/>
              <a:t> × 24 (6×2+2)L</a:t>
            </a:r>
            <a:r>
              <a:rPr lang="en-US" baseline="30000" dirty="0"/>
              <a:t>3</a:t>
            </a:r>
            <a:r>
              <a:rPr lang="en-US" dirty="0"/>
              <a:t> / (1320× L</a:t>
            </a:r>
            <a:r>
              <a:rPr lang="en-US" baseline="30000" dirty="0"/>
              <a:t>4</a:t>
            </a:r>
            <a:r>
              <a:rPr lang="en-US" dirty="0"/>
              <a:t>) = </a:t>
            </a:r>
            <a:r>
              <a:rPr lang="en-US" b="1" dirty="0"/>
              <a:t>76.3/L GB/s</a:t>
            </a:r>
          </a:p>
          <a:p>
            <a:pPr lvl="1"/>
            <a:r>
              <a:rPr lang="en-US" dirty="0"/>
              <a:t>14 messages of size m(L) = </a:t>
            </a:r>
            <a:r>
              <a:rPr lang="en-US" b="1" dirty="0"/>
              <a:t>24 </a:t>
            </a:r>
            <a:r>
              <a:rPr lang="en-US" b="1" dirty="0">
                <a:solidFill>
                  <a:srgbClr val="000000"/>
                </a:solidFill>
                <a:cs typeface="ＭＳ Ｐゴシック" charset="0"/>
              </a:rPr>
              <a:t>L</a:t>
            </a:r>
            <a:r>
              <a:rPr lang="en-US" b="1" baseline="30000" dirty="0">
                <a:solidFill>
                  <a:srgbClr val="000000"/>
                </a:solidFill>
                <a:cs typeface="ＭＳ Ｐゴシック" charset="0"/>
              </a:rPr>
              <a:t>3</a:t>
            </a:r>
            <a:r>
              <a:rPr lang="en-US" b="1" dirty="0">
                <a:solidFill>
                  <a:srgbClr val="000000"/>
                </a:solidFill>
                <a:cs typeface="ＭＳ Ｐゴシック" charset="0"/>
              </a:rPr>
              <a:t> bytes</a:t>
            </a:r>
            <a:endParaRPr lang="en-US" sz="1800" b="1" dirty="0"/>
          </a:p>
          <a:p>
            <a:r>
              <a:rPr lang="en-US" dirty="0" smtClean="0"/>
              <a:t>2 GPUs per node, at L=32:</a:t>
            </a:r>
          </a:p>
          <a:p>
            <a:pPr lvl="1"/>
            <a:r>
              <a:rPr lang="en-US" dirty="0" smtClean="0"/>
              <a:t>E/O prec. </a:t>
            </a:r>
            <a:r>
              <a:rPr lang="en-US" dirty="0" err="1" smtClean="0"/>
              <a:t>Dslash</a:t>
            </a:r>
            <a:r>
              <a:rPr lang="en-US" dirty="0" smtClean="0"/>
              <a:t> compute</a:t>
            </a:r>
            <a:r>
              <a:rPr lang="en-US" dirty="0"/>
              <a:t>-time is </a:t>
            </a:r>
            <a:r>
              <a:rPr lang="en-US" dirty="0" smtClean="0"/>
              <a:t>4.6ms</a:t>
            </a:r>
            <a:endParaRPr lang="en-US" dirty="0"/>
          </a:p>
          <a:p>
            <a:pPr lvl="1"/>
            <a:r>
              <a:rPr lang="en-US" dirty="0" smtClean="0"/>
              <a:t>BW(L=32) is 2.3 GB/s</a:t>
            </a:r>
          </a:p>
          <a:p>
            <a:pPr lvl="1"/>
            <a:r>
              <a:rPr lang="en-US" dirty="0" smtClean="0"/>
              <a:t>Transmit 14 buffers of 780KB, 320us for each one</a:t>
            </a:r>
          </a:p>
          <a:p>
            <a:pPr lvl="1"/>
            <a:r>
              <a:rPr lang="en-US" dirty="0" smtClean="0"/>
              <a:t>Or 4 KB </a:t>
            </a:r>
            <a:r>
              <a:rPr lang="en-US" dirty="0" err="1" smtClean="0"/>
              <a:t>pkt</a:t>
            </a:r>
            <a:r>
              <a:rPr lang="en-US" dirty="0" smtClean="0"/>
              <a:t> in 1.7us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D.Rossetti</a:t>
            </a:r>
            <a:r>
              <a:rPr lang="en-US" dirty="0" smtClean="0"/>
              <a:t>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from LQCD (2)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935741"/>
              </p:ext>
            </p:extLst>
          </p:nvPr>
        </p:nvGraphicFramePr>
        <p:xfrm>
          <a:off x="203200" y="1676400"/>
          <a:ext cx="9753597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71"/>
                <a:gridCol w="1393371"/>
                <a:gridCol w="1393371"/>
                <a:gridCol w="1393371"/>
                <a:gridCol w="1393371"/>
                <a:gridCol w="1393371"/>
                <a:gridCol w="13933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GPU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GPUs per node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Node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Global lattice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 nodes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 of GPUs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Req</a:t>
                      </a:r>
                      <a:r>
                        <a:rPr lang="en-US" sz="1600" dirty="0" smtClean="0"/>
                        <a:t> BW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GB/2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16ˆ3*16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16ˆ3*32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64ˆ3*128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4.3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16ˆ3*32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16ˆ3*64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64ˆ3*128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4.0</a:t>
                      </a:r>
                      <a:endParaRPr lang="en-US" sz="1600" b="0" i="0" u="none" strike="noStrike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32ˆ3*32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32ˆ3*64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64ˆ3*128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16ˆ3*32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16ˆ3*128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64^3*128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/>
                          <a:cs typeface="Times New Roman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7.4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32ˆ3*32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32ˆ3*128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64^3*128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/>
                          <a:cs typeface="Times New Roman"/>
                        </a:rPr>
                        <a:t>3.7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423400" y="3048000"/>
            <a:ext cx="7366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9400" y="4419600"/>
            <a:ext cx="960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Single 4KB </a:t>
            </a:r>
            <a:r>
              <a:rPr lang="en-US" dirty="0" err="1"/>
              <a:t>pkt</a:t>
            </a:r>
            <a:r>
              <a:rPr lang="en-US" dirty="0"/>
              <a:t> </a:t>
            </a:r>
            <a:r>
              <a:rPr lang="en-US" dirty="0" err="1"/>
              <a:t>lat</a:t>
            </a:r>
            <a:r>
              <a:rPr lang="en-US" dirty="0"/>
              <a:t> is: </a:t>
            </a:r>
            <a:r>
              <a:rPr lang="en-US" dirty="0" smtClean="0"/>
              <a:t>1.7us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 </a:t>
            </a:r>
            <a:r>
              <a:rPr lang="en-US" dirty="0" err="1"/>
              <a:t>PCIe</a:t>
            </a:r>
            <a:r>
              <a:rPr lang="en-US" dirty="0"/>
              <a:t> x8 Gen 2 (~ 4 GB/s) speed: </a:t>
            </a:r>
            <a:r>
              <a:rPr lang="en-US" dirty="0" smtClean="0"/>
              <a:t>1us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 </a:t>
            </a:r>
            <a:r>
              <a:rPr lang="en-US" dirty="0"/>
              <a:t>Link (raw </a:t>
            </a:r>
            <a:r>
              <a:rPr lang="en-US" dirty="0" smtClean="0"/>
              <a:t>34Gbps </a:t>
            </a:r>
            <a:r>
              <a:rPr lang="en-US" dirty="0"/>
              <a:t>or ~ 3 GB/s) speed</a:t>
            </a:r>
            <a:r>
              <a:rPr lang="en-US" dirty="0" smtClean="0"/>
              <a:t>: 1.36us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APEnet</a:t>
            </a:r>
            <a:r>
              <a:rPr lang="en-US" dirty="0"/>
              <a:t>+ SW + HW pipeline: has ~ 400 ns </a:t>
            </a:r>
            <a:r>
              <a:rPr lang="en-US" dirty="0" smtClean="0"/>
              <a:t>!?!</a:t>
            </a:r>
            <a:endParaRPr lang="en-US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Very </a:t>
            </a:r>
            <a:r>
              <a:rPr lang="en-US" b="1" dirty="0"/>
              <a:t>tight time budget!!!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platform </a:t>
            </a:r>
            <a:r>
              <a:rPr lang="en-US" dirty="0" smtClean="0"/>
              <a:t>constraints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PCIe</a:t>
            </a:r>
            <a:r>
              <a:rPr lang="en-US" dirty="0" smtClean="0"/>
              <a:t> *: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32bit </a:t>
            </a:r>
            <a:r>
              <a:rPr lang="en-US" dirty="0" err="1" smtClean="0"/>
              <a:t>reg</a:t>
            </a:r>
            <a:r>
              <a:rPr lang="en-US" dirty="0" smtClean="0"/>
              <a:t> posted write: 130ns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regs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ead: 600ns </a:t>
            </a:r>
          </a:p>
          <a:p>
            <a:pPr lvl="1"/>
            <a:r>
              <a:rPr lang="en-US" dirty="0" smtClean="0"/>
              <a:t>8 </a:t>
            </a:r>
            <a:r>
              <a:rPr lang="en-US" dirty="0" err="1" smtClean="0"/>
              <a:t>regs</a:t>
            </a:r>
            <a:r>
              <a:rPr lang="en-US" dirty="0" smtClean="0"/>
              <a:t> write: </a:t>
            </a:r>
            <a:r>
              <a:rPr lang="en-US" dirty="0" smtClean="0">
                <a:solidFill>
                  <a:srgbClr val="FF0000"/>
                </a:solidFill>
              </a:rPr>
              <a:t>1.7us</a:t>
            </a:r>
          </a:p>
          <a:p>
            <a:r>
              <a:rPr lang="en-US" dirty="0" err="1" smtClean="0"/>
              <a:t>PCIe</a:t>
            </a:r>
            <a:r>
              <a:rPr lang="en-US" dirty="0" smtClean="0"/>
              <a:t> is a complex beast!</a:t>
            </a:r>
          </a:p>
          <a:p>
            <a:pPr lvl="1"/>
            <a:r>
              <a:rPr lang="en-US" dirty="0" smtClean="0"/>
              <a:t>Far away from processor and memory (on-chip </a:t>
            </a:r>
            <a:r>
              <a:rPr lang="en-US" dirty="0" err="1" smtClean="0"/>
              <a:t>mem</a:t>
            </a:r>
            <a:r>
              <a:rPr lang="en-US" dirty="0" smtClean="0"/>
              <a:t> ctrl)</a:t>
            </a:r>
          </a:p>
          <a:p>
            <a:pPr lvl="1"/>
            <a:r>
              <a:rPr lang="en-US" dirty="0" err="1" smtClean="0"/>
              <a:t>Mem</a:t>
            </a:r>
            <a:r>
              <a:rPr lang="en-US" dirty="0" smtClean="0"/>
              <a:t> reached through another network (HT or QPI)</a:t>
            </a:r>
          </a:p>
          <a:p>
            <a:pPr lvl="1"/>
            <a:r>
              <a:rPr lang="en-US" dirty="0" smtClean="0"/>
              <a:t>Multiple devices (bridges, </a:t>
            </a:r>
            <a:r>
              <a:rPr lang="en-US" dirty="0" err="1" smtClean="0"/>
              <a:t>bufs</a:t>
            </a:r>
            <a:r>
              <a:rPr lang="en-US" dirty="0" smtClean="0"/>
              <a:t>, </a:t>
            </a:r>
            <a:r>
              <a:rPr lang="en-US" dirty="0" err="1" smtClean="0"/>
              <a:t>mem</a:t>
            </a:r>
            <a:r>
              <a:rPr lang="en-US" dirty="0" smtClean="0"/>
              <a:t> ctrl) in between</a:t>
            </a:r>
          </a:p>
          <a:p>
            <a:pPr lvl="1"/>
            <a:r>
              <a:rPr lang="en-US" dirty="0" smtClean="0"/>
              <a:t>Round</a:t>
            </a:r>
            <a:r>
              <a:rPr lang="en-US" dirty="0"/>
              <a:t>-trip </a:t>
            </a:r>
            <a:r>
              <a:rPr lang="en-US" dirty="0" err="1" smtClean="0"/>
              <a:t>req</a:t>
            </a:r>
            <a:r>
              <a:rPr lang="en-US" dirty="0" smtClean="0"/>
              <a:t> (</a:t>
            </a:r>
            <a:r>
              <a:rPr lang="en-US" dirty="0" err="1" smtClean="0"/>
              <a:t>req</a:t>
            </a:r>
            <a:r>
              <a:rPr lang="en-US" dirty="0"/>
              <a:t> </a:t>
            </a:r>
            <a:r>
              <a:rPr lang="en-US" dirty="0" smtClean="0"/>
              <a:t>+ reply) ~ 500ns !!!</a:t>
            </a:r>
          </a:p>
          <a:p>
            <a:pPr marL="57150" indent="0">
              <a:buNone/>
            </a:pPr>
            <a:r>
              <a:rPr lang="en-US" sz="2000" dirty="0" smtClean="0"/>
              <a:t>* Measured with a tight loop and x86 TSC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 11th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D.Rossetti</a:t>
            </a:r>
            <a:r>
              <a:rPr lang="en-US" dirty="0" smtClean="0"/>
              <a:t>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7632700" y="1447800"/>
            <a:ext cx="38100" cy="533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03900" y="1447800"/>
            <a:ext cx="38100" cy="533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of </a:t>
            </a:r>
            <a:r>
              <a:rPr lang="en-US" dirty="0" err="1" smtClean="0"/>
              <a:t>pkt</a:t>
            </a:r>
            <a:r>
              <a:rPr lang="en-US" dirty="0" smtClean="0"/>
              <a:t>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 11th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146300" y="1676400"/>
            <a:ext cx="457200" cy="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03500" y="1905000"/>
            <a:ext cx="1143000" cy="0"/>
          </a:xfrm>
          <a:prstGeom prst="line">
            <a:avLst/>
          </a:prstGeom>
          <a:ln w="762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60700" y="2362200"/>
            <a:ext cx="1828800" cy="0"/>
          </a:xfrm>
          <a:prstGeom prst="line">
            <a:avLst/>
          </a:prstGeom>
          <a:ln w="76200" cmpd="sng"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03500" y="21336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75100" y="3048000"/>
            <a:ext cx="1828800" cy="0"/>
          </a:xfrm>
          <a:prstGeom prst="line">
            <a:avLst/>
          </a:prstGeom>
          <a:ln w="762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17900" y="28194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60700" y="2590800"/>
            <a:ext cx="457200" cy="0"/>
          </a:xfrm>
          <a:prstGeom prst="line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46700" y="28194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89500" y="2590800"/>
            <a:ext cx="457200" cy="0"/>
          </a:xfrm>
          <a:prstGeom prst="line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1600" y="3352800"/>
            <a:ext cx="457200" cy="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46500" y="3505200"/>
            <a:ext cx="1143000" cy="0"/>
          </a:xfrm>
          <a:prstGeom prst="line">
            <a:avLst/>
          </a:prstGeom>
          <a:ln w="762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9500" y="3962400"/>
            <a:ext cx="1828800" cy="0"/>
          </a:xfrm>
          <a:prstGeom prst="line">
            <a:avLst/>
          </a:prstGeom>
          <a:ln w="76200" cmpd="sng"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32300" y="37338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03900" y="4648200"/>
            <a:ext cx="1828800" cy="0"/>
          </a:xfrm>
          <a:prstGeom prst="line">
            <a:avLst/>
          </a:prstGeom>
          <a:ln w="762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46700" y="44196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89500" y="4191000"/>
            <a:ext cx="457200" cy="0"/>
          </a:xfrm>
          <a:prstGeom prst="line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75500" y="44196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18300" y="4191000"/>
            <a:ext cx="457200" cy="0"/>
          </a:xfrm>
          <a:prstGeom prst="line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8356600" y="1676400"/>
            <a:ext cx="609600" cy="1371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042400" y="2129135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Pkt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2" name="Right Brace 31"/>
          <p:cNvSpPr/>
          <p:nvPr/>
        </p:nvSpPr>
        <p:spPr>
          <a:xfrm>
            <a:off x="8356600" y="3352800"/>
            <a:ext cx="609600" cy="1371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054533" y="3733800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Pkt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28065" y="6472535"/>
            <a:ext cx="65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link</a:t>
            </a:r>
            <a:endParaRPr lang="en-US" i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2908300" y="1371600"/>
            <a:ext cx="59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pci</a:t>
            </a:r>
            <a:endParaRPr lang="en-US" i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594100" y="1905000"/>
            <a:ext cx="65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link</a:t>
            </a:r>
            <a:endParaRPr lang="en-US" i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965200" y="3200400"/>
            <a:ext cx="70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wire</a:t>
            </a:r>
            <a:endParaRPr lang="en-US" i="1" baseline="-25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03200" y="3429000"/>
            <a:ext cx="457200" cy="0"/>
          </a:xfrm>
          <a:prstGeom prst="line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3200" y="25908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65200" y="2362200"/>
            <a:ext cx="56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sw</a:t>
            </a:r>
            <a:endParaRPr lang="en-US" i="1" baseline="-250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03200" y="1676400"/>
            <a:ext cx="457200" cy="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65200" y="1447800"/>
            <a:ext cx="62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ovr</a:t>
            </a:r>
            <a:endParaRPr lang="en-US" i="1" baseline="-250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03200" y="2133600"/>
            <a:ext cx="457200" cy="0"/>
          </a:xfrm>
          <a:prstGeom prst="line">
            <a:avLst/>
          </a:prstGeom>
          <a:ln w="762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65200" y="1905000"/>
            <a:ext cx="59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pci</a:t>
            </a:r>
            <a:endParaRPr lang="en-US" i="1" baseline="-250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2146300" y="1447800"/>
            <a:ext cx="38100" cy="5334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41600" y="6472535"/>
            <a:ext cx="3010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i="1" baseline="-25000" dirty="0" err="1" smtClean="0"/>
              <a:t>ovr</a:t>
            </a:r>
            <a:r>
              <a:rPr lang="en-US" i="1" dirty="0" smtClean="0"/>
              <a:t> + 2t</a:t>
            </a:r>
            <a:r>
              <a:rPr lang="en-US" i="1" baseline="-25000" dirty="0" smtClean="0"/>
              <a:t>sw</a:t>
            </a:r>
            <a:r>
              <a:rPr lang="en-US" i="1" dirty="0" smtClean="0"/>
              <a:t> +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link</a:t>
            </a:r>
            <a:r>
              <a:rPr lang="en-US" i="1" dirty="0" smtClean="0"/>
              <a:t> +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wire</a:t>
            </a:r>
            <a:r>
              <a:rPr lang="en-US" i="1" dirty="0" smtClean="0"/>
              <a:t> </a:t>
            </a:r>
            <a:endParaRPr lang="en-US" i="1" baseline="-250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3175000" y="4876800"/>
            <a:ext cx="457200" cy="0"/>
          </a:xfrm>
          <a:prstGeom prst="line">
            <a:avLst/>
          </a:prstGeom>
          <a:ln w="76200" cmpd="sng">
            <a:solidFill>
              <a:schemeClr val="accent1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51400" y="5029200"/>
            <a:ext cx="1143000" cy="0"/>
          </a:xfrm>
          <a:prstGeom prst="line">
            <a:avLst/>
          </a:prstGeom>
          <a:ln w="762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680200" y="5486400"/>
            <a:ext cx="1828800" cy="0"/>
          </a:xfrm>
          <a:prstGeom prst="line">
            <a:avLst/>
          </a:prstGeom>
          <a:ln w="76200" cmpd="sng"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23000" y="52578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594600" y="6172200"/>
            <a:ext cx="1828800" cy="0"/>
          </a:xfrm>
          <a:prstGeom prst="line">
            <a:avLst/>
          </a:prstGeom>
          <a:ln w="762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137400" y="59436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680200" y="5715000"/>
            <a:ext cx="457200" cy="0"/>
          </a:xfrm>
          <a:prstGeom prst="line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966200" y="5943600"/>
            <a:ext cx="457200" cy="0"/>
          </a:xfrm>
          <a:prstGeom prst="line">
            <a:avLst/>
          </a:prstGeom>
          <a:ln w="76200" cmpd="sng">
            <a:solidFill>
              <a:srgbClr val="3366FF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509000" y="5715000"/>
            <a:ext cx="457200" cy="0"/>
          </a:xfrm>
          <a:prstGeom prst="line">
            <a:avLst/>
          </a:prstGeom>
          <a:ln w="76200" cmpd="sng">
            <a:solidFill>
              <a:schemeClr val="bg2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03200" y="3048000"/>
            <a:ext cx="457200" cy="0"/>
          </a:xfrm>
          <a:prstGeom prst="line">
            <a:avLst/>
          </a:prstGeom>
          <a:ln w="76200" cmpd="sng"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65200" y="2743200"/>
            <a:ext cx="65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link</a:t>
            </a:r>
            <a:endParaRPr lang="en-US" i="1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279400" y="4038600"/>
            <a:ext cx="1352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pci</a:t>
            </a:r>
            <a:r>
              <a:rPr lang="en-US" i="1" dirty="0" smtClean="0"/>
              <a:t> &gt;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link</a:t>
            </a:r>
            <a:endParaRPr lang="en-US" i="1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4394200" y="2590800"/>
            <a:ext cx="59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pci</a:t>
            </a:r>
            <a:endParaRPr lang="en-US" i="1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2320139" y="5562600"/>
            <a:ext cx="3064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i="1" baseline="-25000" dirty="0" err="1" smtClean="0"/>
              <a:t>sw</a:t>
            </a:r>
            <a:r>
              <a:rPr lang="en-US" i="1" dirty="0" smtClean="0"/>
              <a:t> +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wire</a:t>
            </a:r>
            <a:r>
              <a:rPr lang="en-US" i="1" dirty="0" smtClean="0"/>
              <a:t> +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sw</a:t>
            </a:r>
            <a:r>
              <a:rPr lang="en-US" i="1" dirty="0" smtClean="0"/>
              <a:t> = </a:t>
            </a:r>
            <a:r>
              <a:rPr lang="en-US" i="1" dirty="0" smtClean="0">
                <a:solidFill>
                  <a:srgbClr val="FF0000"/>
                </a:solidFill>
              </a:rPr>
              <a:t>260ns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641600" y="2133600"/>
            <a:ext cx="0" cy="3429000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479800" y="2819400"/>
            <a:ext cx="0" cy="2743200"/>
          </a:xfrm>
          <a:prstGeom prst="line">
            <a:avLst/>
          </a:prstGeom>
          <a:ln>
            <a:solidFill>
              <a:srgbClr val="3366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03400" y="3200400"/>
            <a:ext cx="7772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727200" y="4800600"/>
            <a:ext cx="7772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279400" y="5105400"/>
            <a:ext cx="1202880" cy="1446196"/>
            <a:chOff x="1398271" y="1151408"/>
            <a:chExt cx="4097328" cy="4926127"/>
          </a:xfrm>
        </p:grpSpPr>
        <p:grpSp>
          <p:nvGrpSpPr>
            <p:cNvPr id="113" name="Group 112"/>
            <p:cNvGrpSpPr>
              <a:grpSpLocks noChangeAspect="1"/>
            </p:cNvGrpSpPr>
            <p:nvPr/>
          </p:nvGrpSpPr>
          <p:grpSpPr>
            <a:xfrm>
              <a:off x="1398271" y="1581899"/>
              <a:ext cx="4097328" cy="4184634"/>
              <a:chOff x="1398270" y="1581899"/>
              <a:chExt cx="4400550" cy="4494317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398270" y="1794230"/>
                <a:ext cx="4400550" cy="42819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147994" y="3068209"/>
                <a:ext cx="3031490" cy="92009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b" anchorCtr="0"/>
              <a:lstStyle/>
              <a:p>
                <a:r>
                  <a:rPr lang="en-US" sz="100" dirty="0"/>
                  <a:t>r</a:t>
                </a:r>
                <a:r>
                  <a:rPr lang="en-US" sz="100" dirty="0" smtClean="0"/>
                  <a:t>outer</a:t>
                </a:r>
                <a:endParaRPr lang="en-US" sz="100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115397" y="1971172"/>
                <a:ext cx="423757" cy="70776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/>
                  <a:t>t</a:t>
                </a:r>
                <a:r>
                  <a:rPr lang="en-US" sz="100" dirty="0" smtClean="0"/>
                  <a:t>orus</a:t>
                </a:r>
                <a:endParaRPr lang="en-US" sz="100" baseline="30000" dirty="0" smtClean="0"/>
              </a:p>
              <a:p>
                <a:pPr algn="ctr"/>
                <a:r>
                  <a:rPr lang="en-US" sz="100" dirty="0" smtClean="0"/>
                  <a:t>link</a:t>
                </a:r>
                <a:endParaRPr lang="en-US" sz="100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669540" y="1971172"/>
                <a:ext cx="423757" cy="70776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smtClean="0"/>
                  <a:t>torus</a:t>
                </a:r>
                <a:endParaRPr lang="en-US" sz="100" dirty="0"/>
              </a:p>
              <a:p>
                <a:pPr algn="ctr"/>
                <a:r>
                  <a:rPr lang="en-US" sz="100" dirty="0"/>
                  <a:t>link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191087" y="1971172"/>
                <a:ext cx="423757" cy="70776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smtClean="0"/>
                  <a:t>torus</a:t>
                </a:r>
                <a:endParaRPr lang="en-US" sz="100" dirty="0"/>
              </a:p>
              <a:p>
                <a:pPr algn="ctr"/>
                <a:r>
                  <a:rPr lang="en-US" sz="100" dirty="0"/>
                  <a:t>link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712634" y="1971172"/>
                <a:ext cx="423757" cy="70776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smtClean="0"/>
                  <a:t>torus</a:t>
                </a:r>
                <a:endParaRPr lang="en-US" sz="100" dirty="0"/>
              </a:p>
              <a:p>
                <a:pPr algn="ctr"/>
                <a:r>
                  <a:rPr lang="en-US" sz="100" dirty="0"/>
                  <a:t>link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234180" y="1971172"/>
                <a:ext cx="423757" cy="70776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smtClean="0"/>
                  <a:t>torus</a:t>
                </a:r>
                <a:endParaRPr lang="en-US" sz="100" dirty="0"/>
              </a:p>
              <a:p>
                <a:pPr algn="ctr"/>
                <a:r>
                  <a:rPr lang="en-US" sz="100" dirty="0"/>
                  <a:t>link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755727" y="1971172"/>
                <a:ext cx="423757" cy="70776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smtClean="0"/>
                  <a:t>torus</a:t>
                </a:r>
                <a:endParaRPr lang="en-US" sz="100" dirty="0"/>
              </a:p>
              <a:p>
                <a:pPr algn="ctr"/>
                <a:r>
                  <a:rPr lang="en-US" sz="100" dirty="0"/>
                  <a:t>link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147994" y="4306800"/>
                <a:ext cx="782320" cy="5308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smtClean="0"/>
                  <a:t>TX/RX FIFOs &amp; Logic</a:t>
                </a:r>
                <a:endParaRPr lang="en-US" sz="100" dirty="0"/>
              </a:p>
            </p:txBody>
          </p:sp>
          <p:cxnSp>
            <p:nvCxnSpPr>
              <p:cNvPr id="125" name="Straight Arrow Connector 124"/>
              <p:cNvCxnSpPr/>
              <p:nvPr/>
            </p:nvCxnSpPr>
            <p:spPr>
              <a:xfrm rot="5400000">
                <a:off x="2166066" y="2890702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rot="5400000">
                <a:off x="2688744" y="2890702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rot="5400000">
                <a:off x="3242888" y="2890702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rot="5400000">
                <a:off x="3731838" y="2890702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rot="5400000">
                <a:off x="4253384" y="2890702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 rot="5400000">
                <a:off x="4774931" y="2890702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rot="5400000">
                <a:off x="2102004" y="1758275"/>
                <a:ext cx="353883" cy="1132"/>
              </a:xfrm>
              <a:prstGeom prst="straightConnector1">
                <a:avLst/>
              </a:prstGeom>
              <a:ln w="22225">
                <a:headEnd type="none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rot="5400000">
                <a:off x="2199795" y="1758275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rot="5400000">
                <a:off x="2656148" y="1758275"/>
                <a:ext cx="353883" cy="1132"/>
              </a:xfrm>
              <a:prstGeom prst="straightConnector1">
                <a:avLst/>
              </a:prstGeom>
              <a:ln w="22225">
                <a:headEnd type="none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rot="5400000">
                <a:off x="2753938" y="1758275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rot="5400000">
                <a:off x="3177695" y="1758275"/>
                <a:ext cx="353883" cy="1132"/>
              </a:xfrm>
              <a:prstGeom prst="straightConnector1">
                <a:avLst/>
              </a:prstGeom>
              <a:ln w="22225">
                <a:headEnd type="none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rot="5400000">
                <a:off x="3275484" y="1758275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 rot="5400000">
                <a:off x="3699241" y="1758275"/>
                <a:ext cx="353883" cy="1132"/>
              </a:xfrm>
              <a:prstGeom prst="straightConnector1">
                <a:avLst/>
              </a:prstGeom>
              <a:ln w="22225">
                <a:headEnd type="none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rot="5400000">
                <a:off x="3797031" y="1758275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 rot="5400000">
                <a:off x="4220788" y="1758275"/>
                <a:ext cx="353883" cy="1132"/>
              </a:xfrm>
              <a:prstGeom prst="straightConnector1">
                <a:avLst/>
              </a:prstGeom>
              <a:ln w="22225">
                <a:headEnd type="none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 rot="5400000">
                <a:off x="4318578" y="1758275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rot="5400000">
                <a:off x="4742335" y="1758275"/>
                <a:ext cx="353883" cy="1132"/>
              </a:xfrm>
              <a:prstGeom prst="straightConnector1">
                <a:avLst/>
              </a:prstGeom>
              <a:ln w="22225">
                <a:headEnd type="none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rot="5400000">
                <a:off x="4840124" y="1758275"/>
                <a:ext cx="353883" cy="1132"/>
              </a:xfrm>
              <a:prstGeom prst="straightConnector1">
                <a:avLst/>
              </a:prstGeom>
              <a:ln w="22225">
                <a:headEnd type="stealth" w="med" len="med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3" name="Rectangle 142"/>
              <p:cNvSpPr/>
              <p:nvPr/>
            </p:nvSpPr>
            <p:spPr>
              <a:xfrm>
                <a:off x="2147994" y="5297673"/>
                <a:ext cx="782320" cy="6016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err="1" smtClean="0"/>
                  <a:t>PCIe</a:t>
                </a:r>
                <a:r>
                  <a:rPr lang="en-US" sz="100" dirty="0" smtClean="0"/>
                  <a:t> X8 Gen2 core</a:t>
                </a:r>
                <a:endParaRPr lang="en-US" sz="100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419263" y="5297673"/>
                <a:ext cx="782320" cy="6016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smtClean="0"/>
                  <a:t>NIOS II processor</a:t>
                </a:r>
                <a:endParaRPr lang="en-US" sz="100" dirty="0"/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>
                <a:off x="2962910" y="5014566"/>
                <a:ext cx="146685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24" idx="2"/>
                <a:endCxn id="143" idx="0"/>
              </p:cNvCxnSpPr>
              <p:nvPr/>
            </p:nvCxnSpPr>
            <p:spPr>
              <a:xfrm rot="5400000">
                <a:off x="2309130" y="5067697"/>
                <a:ext cx="460049" cy="1132"/>
              </a:xfrm>
              <a:prstGeom prst="straightConnector1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endCxn id="124" idx="0"/>
              </p:cNvCxnSpPr>
              <p:nvPr/>
            </p:nvCxnSpPr>
            <p:spPr>
              <a:xfrm rot="5400000">
                <a:off x="2397600" y="4165295"/>
                <a:ext cx="283106" cy="1132"/>
              </a:xfrm>
              <a:prstGeom prst="straightConnector1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Elbow Connector 84"/>
              <p:cNvCxnSpPr>
                <a:stCxn id="143" idx="3"/>
              </p:cNvCxnSpPr>
              <p:nvPr/>
            </p:nvCxnSpPr>
            <p:spPr>
              <a:xfrm flipV="1">
                <a:off x="2930314" y="5049955"/>
                <a:ext cx="293370" cy="548519"/>
              </a:xfrm>
              <a:prstGeom prst="bentConnector2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Elbow Connector 84"/>
              <p:cNvCxnSpPr>
                <a:stCxn id="144" idx="0"/>
              </p:cNvCxnSpPr>
              <p:nvPr/>
            </p:nvCxnSpPr>
            <p:spPr>
              <a:xfrm rot="5400000" flipH="1" flipV="1">
                <a:off x="3668870" y="5156168"/>
                <a:ext cx="283106" cy="1132"/>
              </a:xfrm>
              <a:prstGeom prst="bentConnector3">
                <a:avLst>
                  <a:gd name="adj1" fmla="val 50000"/>
                </a:avLst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Elbow Connector 84"/>
              <p:cNvCxnSpPr>
                <a:stCxn id="124" idx="3"/>
              </p:cNvCxnSpPr>
              <p:nvPr/>
            </p:nvCxnSpPr>
            <p:spPr>
              <a:xfrm>
                <a:off x="2930314" y="4572212"/>
                <a:ext cx="293370" cy="406965"/>
              </a:xfrm>
              <a:prstGeom prst="bentConnector2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1" name="Rectangle 150"/>
              <p:cNvSpPr/>
              <p:nvPr/>
            </p:nvSpPr>
            <p:spPr>
              <a:xfrm>
                <a:off x="4592743" y="4342188"/>
                <a:ext cx="945304" cy="6016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smtClean="0"/>
                  <a:t>collective communication block</a:t>
                </a:r>
                <a:endParaRPr lang="en-US" sz="100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592743" y="5297673"/>
                <a:ext cx="945304" cy="60160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" dirty="0" smtClean="0"/>
                  <a:t>memory controller</a:t>
                </a:r>
                <a:endParaRPr lang="en-US" sz="100" dirty="0"/>
              </a:p>
            </p:txBody>
          </p:sp>
          <p:cxnSp>
            <p:nvCxnSpPr>
              <p:cNvPr id="153" name="Elbow Connector 84"/>
              <p:cNvCxnSpPr>
                <a:endCxn id="151" idx="1"/>
              </p:cNvCxnSpPr>
              <p:nvPr/>
            </p:nvCxnSpPr>
            <p:spPr>
              <a:xfrm rot="5400000" flipH="1" flipV="1">
                <a:off x="4277964" y="4664398"/>
                <a:ext cx="336189" cy="293370"/>
              </a:xfrm>
              <a:prstGeom prst="bentConnector2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4" name="TextBox 153"/>
              <p:cNvSpPr txBox="1"/>
              <p:nvPr/>
            </p:nvSpPr>
            <p:spPr>
              <a:xfrm>
                <a:off x="3288875" y="4802236"/>
                <a:ext cx="618040" cy="237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" dirty="0" smtClean="0"/>
                  <a:t>128@250MHz bus</a:t>
                </a:r>
              </a:p>
            </p:txBody>
          </p:sp>
          <p:cxnSp>
            <p:nvCxnSpPr>
              <p:cNvPr id="155" name="Elbow Connector 84"/>
              <p:cNvCxnSpPr>
                <a:endCxn id="152" idx="1"/>
              </p:cNvCxnSpPr>
              <p:nvPr/>
            </p:nvCxnSpPr>
            <p:spPr>
              <a:xfrm rot="16200000" flipH="1">
                <a:off x="4171799" y="5177529"/>
                <a:ext cx="548519" cy="293370"/>
              </a:xfrm>
              <a:prstGeom prst="bentConnector2">
                <a:avLst/>
              </a:prstGeom>
              <a:ln w="22225">
                <a:headEnd type="stealth" w="med" len="med"/>
                <a:tailEnd type="stealt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TextBox 155"/>
              <p:cNvSpPr txBox="1"/>
              <p:nvPr/>
            </p:nvSpPr>
            <p:spPr>
              <a:xfrm>
                <a:off x="1463462" y="3739630"/>
                <a:ext cx="440730" cy="382871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00" dirty="0" err="1" smtClean="0"/>
                  <a:t>Altera</a:t>
                </a:r>
                <a:r>
                  <a:rPr lang="en-US" sz="100" dirty="0" smtClean="0"/>
                  <a:t> </a:t>
                </a:r>
                <a:r>
                  <a:rPr lang="en-US" sz="100" dirty="0" err="1" smtClean="0"/>
                  <a:t>Stratix</a:t>
                </a:r>
                <a:r>
                  <a:rPr lang="en-US" sz="100" dirty="0" smtClean="0"/>
                  <a:t> IV</a:t>
                </a:r>
                <a:endParaRPr lang="en-US" sz="100" dirty="0"/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>
              <a:off x="3280007" y="1151408"/>
              <a:ext cx="1055" cy="1489906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24" idx="2"/>
            </p:cNvCxnSpPr>
            <p:nvPr/>
          </p:nvCxnSpPr>
          <p:spPr>
            <a:xfrm>
              <a:off x="2460542" y="4613287"/>
              <a:ext cx="9521" cy="1464248"/>
            </a:xfrm>
            <a:prstGeom prst="line">
              <a:avLst/>
            </a:prstGeom>
            <a:ln w="76200" cmpd="sng">
              <a:solidFill>
                <a:srgbClr val="008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35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times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Two different traffic patterns:</a:t>
            </a:r>
          </a:p>
          <a:p>
            <a:r>
              <a:rPr lang="en-US" sz="2800" dirty="0" smtClean="0"/>
              <a:t>Exchanging big messages is good</a:t>
            </a:r>
          </a:p>
          <a:p>
            <a:pPr lvl="1"/>
            <a:r>
              <a:rPr lang="en-US" sz="2400" dirty="0" smtClean="0"/>
              <a:t>Multiple consecutive </a:t>
            </a:r>
            <a:r>
              <a:rPr lang="en-US" sz="2400" dirty="0" err="1" smtClean="0"/>
              <a:t>pkts</a:t>
            </a:r>
            <a:endParaRPr lang="en-US" sz="2400" dirty="0" smtClean="0"/>
          </a:p>
          <a:p>
            <a:pPr lvl="1"/>
            <a:r>
              <a:rPr lang="en-US" sz="2400" dirty="0" smtClean="0"/>
              <a:t>Hidden latencies</a:t>
            </a:r>
          </a:p>
          <a:p>
            <a:pPr lvl="1"/>
            <a:r>
              <a:rPr lang="en-US" sz="2400" dirty="0" smtClean="0"/>
              <a:t>Every </a:t>
            </a:r>
            <a:r>
              <a:rPr lang="en-US" sz="2400" dirty="0" err="1" smtClean="0"/>
              <a:t>pkt</a:t>
            </a:r>
            <a:r>
              <a:rPr lang="en-US" sz="2400" dirty="0" smtClean="0"/>
              <a:t> latency (but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) dominated by </a:t>
            </a: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link</a:t>
            </a:r>
            <a:endParaRPr lang="en-US" sz="2400" i="1" baseline="-25000" dirty="0" smtClean="0"/>
          </a:p>
          <a:p>
            <a:r>
              <a:rPr lang="en-US" sz="2800" dirty="0" smtClean="0"/>
              <a:t>A classical latency test (</a:t>
            </a:r>
            <a:r>
              <a:rPr lang="en-US" sz="2800" dirty="0" err="1" smtClean="0"/>
              <a:t>ping-pong</a:t>
            </a:r>
            <a:r>
              <a:rPr lang="en-US" sz="2800" dirty="0" smtClean="0"/>
              <a:t>, single </a:t>
            </a:r>
            <a:r>
              <a:rPr lang="en-US" sz="2800" dirty="0" err="1" smtClean="0"/>
              <a:t>pkt</a:t>
            </a:r>
            <a:r>
              <a:rPr lang="en-US" sz="2800" dirty="0" smtClean="0"/>
              <a:t>, down to 1 byte payload) is really hard</a:t>
            </a:r>
          </a:p>
          <a:p>
            <a:pPr lvl="1"/>
            <a:r>
              <a:rPr lang="en-US" sz="2400" dirty="0" smtClean="0"/>
              <a:t>Can’t neglect setup and teardown effects</a:t>
            </a:r>
          </a:p>
          <a:p>
            <a:pPr lvl="1"/>
            <a:r>
              <a:rPr lang="en-US" sz="2400" dirty="0" smtClean="0"/>
              <a:t>Hit by full latency every time</a:t>
            </a:r>
          </a:p>
          <a:p>
            <a:pPr lvl="1"/>
            <a:r>
              <a:rPr lang="en-US" sz="2400" dirty="0" smtClean="0"/>
              <a:t>Need very clever host-card HW interface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HW features developed for GPU</a:t>
            </a:r>
          </a:p>
          <a:p>
            <a:r>
              <a:rPr lang="en-US" dirty="0" smtClean="0"/>
              <a:t>P2P</a:t>
            </a:r>
            <a:endParaRPr lang="en-US" dirty="0"/>
          </a:p>
          <a:p>
            <a:r>
              <a:rPr lang="en-US" dirty="0" smtClean="0"/>
              <a:t>Direct GPU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traditional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0400" y="1905000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6600" y="1905000"/>
            <a:ext cx="78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4200" y="1905000"/>
            <a:ext cx="80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</a:t>
            </a:r>
          </a:p>
        </p:txBody>
      </p:sp>
      <p:sp>
        <p:nvSpPr>
          <p:cNvPr id="12" name="Oval 11"/>
          <p:cNvSpPr/>
          <p:nvPr/>
        </p:nvSpPr>
        <p:spPr>
          <a:xfrm>
            <a:off x="3784600" y="26670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Director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747000" y="30480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84200" y="5105400"/>
            <a:ext cx="88392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165600" y="42672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calc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94000" y="1905000"/>
            <a:ext cx="0" cy="4572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08800" y="1981200"/>
            <a:ext cx="0" cy="4572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22600" y="60198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CPU memory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1800" y="60198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GPU memory</a:t>
            </a:r>
          </a:p>
        </p:txBody>
      </p:sp>
      <p:sp>
        <p:nvSpPr>
          <p:cNvPr id="22" name="Left-Right Arrow 21"/>
          <p:cNvSpPr/>
          <p:nvPr/>
        </p:nvSpPr>
        <p:spPr>
          <a:xfrm>
            <a:off x="6451600" y="5715000"/>
            <a:ext cx="914400" cy="30480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Up Arrow 23"/>
          <p:cNvSpPr/>
          <p:nvPr/>
        </p:nvSpPr>
        <p:spPr>
          <a:xfrm flipH="1">
            <a:off x="1346200" y="4114800"/>
            <a:ext cx="1143000" cy="1905000"/>
          </a:xfrm>
          <a:prstGeom prst="leftUpArrow">
            <a:avLst>
              <a:gd name="adj1" fmla="val 15042"/>
              <a:gd name="adj2" fmla="val 15665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003800" y="3352800"/>
            <a:ext cx="228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42000" y="2971800"/>
            <a:ext cx="18288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4200" y="33528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transfer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413000" y="3048000"/>
            <a:ext cx="1295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6200000" flipH="1">
            <a:off x="5080000" y="3733800"/>
            <a:ext cx="2286000" cy="1371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2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support: P2P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CUDA </a:t>
            </a:r>
            <a:r>
              <a:rPr lang="en-US" sz="2800" dirty="0" smtClean="0"/>
              <a:t>4.0 brings:</a:t>
            </a:r>
          </a:p>
          <a:p>
            <a:pPr lvl="1"/>
            <a:r>
              <a:rPr lang="en-US" sz="2400" dirty="0" smtClean="0"/>
              <a:t>Uniform address space</a:t>
            </a:r>
          </a:p>
          <a:p>
            <a:pPr lvl="1"/>
            <a:r>
              <a:rPr lang="en-US" sz="2400" dirty="0" smtClean="0"/>
              <a:t>P2P among up</a:t>
            </a:r>
            <a:r>
              <a:rPr lang="en-US" sz="2400" dirty="0"/>
              <a:t> </a:t>
            </a:r>
            <a:r>
              <a:rPr lang="en-US" sz="2400" dirty="0" smtClean="0"/>
              <a:t>to 8 GPUs</a:t>
            </a:r>
          </a:p>
          <a:p>
            <a:r>
              <a:rPr lang="en-US" sz="2800" dirty="0" smtClean="0"/>
              <a:t>Joint development with NVidia</a:t>
            </a:r>
          </a:p>
          <a:p>
            <a:pPr lvl="1"/>
            <a:r>
              <a:rPr lang="en-US" sz="2400" dirty="0" smtClean="0"/>
              <a:t>APElink+ acts as a peer</a:t>
            </a:r>
          </a:p>
          <a:p>
            <a:pPr lvl="1"/>
            <a:r>
              <a:rPr lang="en-US" sz="2400" dirty="0" smtClean="0"/>
              <a:t>Can read/write GPU memory</a:t>
            </a:r>
          </a:p>
          <a:p>
            <a:r>
              <a:rPr lang="en-US" sz="2800" dirty="0" smtClean="0"/>
              <a:t>Problems:</a:t>
            </a:r>
          </a:p>
          <a:p>
            <a:pPr lvl="1"/>
            <a:r>
              <a:rPr lang="en-US" sz="2400" dirty="0" smtClean="0"/>
              <a:t>work around current chipset bugs</a:t>
            </a:r>
          </a:p>
          <a:p>
            <a:pPr lvl="1"/>
            <a:r>
              <a:rPr lang="en-US" sz="2400" dirty="0" smtClean="0"/>
              <a:t>exotic </a:t>
            </a:r>
            <a:r>
              <a:rPr lang="en-US" sz="2400" dirty="0" err="1" smtClean="0"/>
              <a:t>PCIe</a:t>
            </a:r>
            <a:r>
              <a:rPr lang="en-US" sz="2400" dirty="0" smtClean="0"/>
              <a:t> topologies</a:t>
            </a:r>
          </a:p>
          <a:p>
            <a:pPr lvl="1"/>
            <a:r>
              <a:rPr lang="en-US" sz="2400" dirty="0" err="1"/>
              <a:t>PCIe</a:t>
            </a:r>
            <a:r>
              <a:rPr lang="en-US" sz="2400" dirty="0"/>
              <a:t> topology </a:t>
            </a:r>
            <a:r>
              <a:rPr lang="en-US" sz="2400" dirty="0" smtClean="0"/>
              <a:t>on Sandy Bridge Xeon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 11th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D.Rossetti</a:t>
            </a:r>
            <a:r>
              <a:rPr lang="en-US" dirty="0" smtClean="0"/>
              <a:t>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on Sandy Bridge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562666"/>
            <a:ext cx="7823200" cy="54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GPU: Direct GPU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APEnet+ HW block</a:t>
            </a:r>
          </a:p>
          <a:p>
            <a:r>
              <a:rPr lang="en-US" dirty="0" smtClean="0"/>
              <a:t>GPU initiated TX</a:t>
            </a:r>
          </a:p>
          <a:p>
            <a:r>
              <a:rPr lang="en-US" dirty="0" smtClean="0"/>
              <a:t>Latency saver for small size messages</a:t>
            </a:r>
          </a:p>
          <a:p>
            <a:r>
              <a:rPr lang="en-US" dirty="0" smtClean="0"/>
              <a:t>SW use: </a:t>
            </a:r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 err="1" smtClean="0"/>
              <a:t>cuOS</a:t>
            </a:r>
            <a:r>
              <a:rPr lang="en-US" dirty="0" smtClean="0"/>
              <a:t>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 accelerated cluster and the APEnet</a:t>
            </a:r>
            <a:r>
              <a:rPr lang="en-US" dirty="0"/>
              <a:t>+ </a:t>
            </a:r>
            <a:r>
              <a:rPr lang="en-US" dirty="0" smtClean="0"/>
              <a:t>interconnect</a:t>
            </a:r>
          </a:p>
          <a:p>
            <a:r>
              <a:rPr lang="en-US" dirty="0" smtClean="0"/>
              <a:t>Requirements from LQCD application(s)</a:t>
            </a:r>
          </a:p>
          <a:p>
            <a:r>
              <a:rPr lang="en-US" dirty="0"/>
              <a:t>The platform constraints: </a:t>
            </a:r>
            <a:r>
              <a:rPr lang="en-US" dirty="0" err="1"/>
              <a:t>PCIe</a:t>
            </a:r>
            <a:r>
              <a:rPr lang="en-US" dirty="0"/>
              <a:t>, links</a:t>
            </a:r>
          </a:p>
          <a:p>
            <a:r>
              <a:rPr lang="en-US" dirty="0" smtClean="0"/>
              <a:t>Accelerating the accelerator </a:t>
            </a:r>
            <a:r>
              <a:rPr lang="en-US" dirty="0" smtClean="0">
                <a:sym typeface="Wingdings"/>
              </a:rPr>
              <a:t></a:t>
            </a:r>
          </a:p>
          <a:p>
            <a:r>
              <a:rPr lang="en-US" dirty="0" smtClean="0"/>
              <a:t>Programming model</a:t>
            </a:r>
          </a:p>
          <a:p>
            <a:r>
              <a:rPr lang="en-US" dirty="0"/>
              <a:t>The RDMA API</a:t>
            </a:r>
          </a:p>
          <a:p>
            <a:r>
              <a:rPr lang="en-US" dirty="0" smtClean="0"/>
              <a:t>CUOS</a:t>
            </a:r>
          </a:p>
          <a:p>
            <a:r>
              <a:rPr lang="en-US" dirty="0" smtClean="0"/>
              <a:t>Future </a:t>
            </a:r>
            <a:r>
              <a:rPr lang="en-US" dirty="0" err="1" smtClean="0"/>
              <a:t>devel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430" y="160020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APEnet+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6600" y="1905000"/>
            <a:ext cx="783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04200" y="1905000"/>
            <a:ext cx="80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</a:t>
            </a:r>
          </a:p>
        </p:txBody>
      </p:sp>
      <p:sp>
        <p:nvSpPr>
          <p:cNvPr id="12" name="Oval 11"/>
          <p:cNvSpPr/>
          <p:nvPr/>
        </p:nvSpPr>
        <p:spPr>
          <a:xfrm>
            <a:off x="3784600" y="26670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Director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747000" y="30480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84200" y="5105400"/>
            <a:ext cx="88392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94000" y="1905000"/>
            <a:ext cx="0" cy="4572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08800" y="1981200"/>
            <a:ext cx="0" cy="45720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6000" y="52578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CPU memory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1800" y="52578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GPU memory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842000" y="2971800"/>
            <a:ext cx="18288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4200" y="3352800"/>
            <a:ext cx="18288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23" name="Left-Up Arrow 22"/>
          <p:cNvSpPr/>
          <p:nvPr/>
        </p:nvSpPr>
        <p:spPr>
          <a:xfrm flipH="1">
            <a:off x="1117600" y="4114800"/>
            <a:ext cx="6400800" cy="2514600"/>
          </a:xfrm>
          <a:prstGeom prst="leftUpArrow">
            <a:avLst>
              <a:gd name="adj1" fmla="val 10246"/>
              <a:gd name="adj2" fmla="val 8801"/>
              <a:gd name="adj3" fmla="val 225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P2P transfer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489200" y="3581400"/>
            <a:ext cx="5257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89400" y="3581400"/>
            <a:ext cx="2509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GPU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stack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24000"/>
            <a:ext cx="6172200" cy="54362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79600" y="1524000"/>
            <a:ext cx="2819400" cy="2667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400" y="2514600"/>
            <a:ext cx="18600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centric</a:t>
            </a:r>
            <a:br>
              <a:rPr lang="en-US" dirty="0" smtClean="0"/>
            </a:br>
            <a:r>
              <a:rPr lang="en-US" dirty="0" smtClean="0"/>
              <a:t>programming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4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SW: RDMA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/>
                <a:cs typeface="Times New Roman"/>
              </a:rPr>
              <a:t>RDMA Buffer management:</a:t>
            </a:r>
          </a:p>
          <a:p>
            <a:pPr lvl="1"/>
            <a:r>
              <a:rPr lang="en-US" sz="2000" dirty="0" err="1">
                <a:cs typeface="Times New Roman"/>
              </a:rPr>
              <a:t>am_register_buf</a:t>
            </a:r>
            <a:r>
              <a:rPr lang="en-US" sz="2000" dirty="0">
                <a:cs typeface="Times New Roman"/>
              </a:rPr>
              <a:t>, </a:t>
            </a:r>
            <a:r>
              <a:rPr lang="en-US" sz="2000" dirty="0" err="1" smtClean="0">
                <a:cs typeface="Times New Roman"/>
              </a:rPr>
              <a:t>am_unregister_buf</a:t>
            </a:r>
            <a:endParaRPr lang="en-US" sz="2000" dirty="0" smtClean="0">
              <a:cs typeface="Times New Roman"/>
            </a:endParaRP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expose </a:t>
            </a:r>
            <a:r>
              <a:rPr lang="en-US" sz="2000" dirty="0">
                <a:latin typeface="Times New Roman"/>
                <a:cs typeface="Times New Roman"/>
              </a:rPr>
              <a:t>memory buffers 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2 types: SBUF use-once, PBUF are targets of RDMA_PUT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Typically at app </a:t>
            </a:r>
            <a:r>
              <a:rPr lang="en-US" sz="2000" dirty="0" err="1" smtClean="0">
                <a:latin typeface="Times New Roman"/>
                <a:cs typeface="Times New Roman"/>
              </a:rPr>
              <a:t>init</a:t>
            </a:r>
            <a:r>
              <a:rPr lang="en-US" sz="2000" dirty="0" smtClean="0">
                <a:latin typeface="Times New Roman"/>
                <a:cs typeface="Times New Roman"/>
              </a:rPr>
              <a:t> time</a:t>
            </a:r>
          </a:p>
          <a:p>
            <a:r>
              <a:rPr lang="en-US" sz="2400" dirty="0" err="1" smtClean="0">
                <a:cs typeface="Times New Roman"/>
              </a:rPr>
              <a:t>Comm</a:t>
            </a:r>
            <a:r>
              <a:rPr lang="en-US" sz="2400" dirty="0" smtClean="0">
                <a:cs typeface="Times New Roman"/>
              </a:rPr>
              <a:t> primitives:</a:t>
            </a:r>
          </a:p>
          <a:p>
            <a:pPr lvl="1"/>
            <a:r>
              <a:rPr lang="en-US" sz="2000" dirty="0" smtClean="0">
                <a:cs typeface="Times New Roman"/>
              </a:rPr>
              <a:t>Non blocking, </a:t>
            </a:r>
            <a:r>
              <a:rPr lang="en-US" sz="2000" dirty="0" err="1">
                <a:cs typeface="Times New Roman"/>
              </a:rPr>
              <a:t>a</a:t>
            </a:r>
            <a:r>
              <a:rPr lang="en-US" sz="2000" dirty="0" err="1" smtClean="0">
                <a:cs typeface="Times New Roman"/>
              </a:rPr>
              <a:t>sync</a:t>
            </a:r>
            <a:r>
              <a:rPr lang="en-US" sz="2000" dirty="0" smtClean="0">
                <a:cs typeface="Times New Roman"/>
              </a:rPr>
              <a:t> progress</a:t>
            </a:r>
            <a:endParaRPr lang="en-US" sz="2000" dirty="0">
              <a:cs typeface="Times New Roman"/>
            </a:endParaRPr>
          </a:p>
          <a:p>
            <a:pPr lvl="1"/>
            <a:r>
              <a:rPr lang="en-US" sz="2000" dirty="0" err="1" smtClean="0">
                <a:cs typeface="Times New Roman"/>
              </a:rPr>
              <a:t>am_send</a:t>
            </a:r>
            <a:r>
              <a:rPr lang="en-US" sz="2000" dirty="0" smtClean="0">
                <a:cs typeface="Times New Roman"/>
              </a:rPr>
              <a:t>() to SBUF</a:t>
            </a:r>
          </a:p>
          <a:p>
            <a:pPr lvl="1"/>
            <a:r>
              <a:rPr lang="en-US" sz="2000" dirty="0" err="1" smtClean="0">
                <a:cs typeface="Times New Roman"/>
              </a:rPr>
              <a:t>am_put</a:t>
            </a:r>
            <a:r>
              <a:rPr lang="en-US" sz="2000" dirty="0" smtClean="0">
                <a:cs typeface="Times New Roman"/>
              </a:rPr>
              <a:t>() to remote PBUF via buffer id</a:t>
            </a:r>
          </a:p>
          <a:p>
            <a:pPr lvl="1"/>
            <a:r>
              <a:rPr lang="en-US" sz="2000" dirty="0" err="1">
                <a:cs typeface="Times New Roman"/>
              </a:rPr>
              <a:t>a</a:t>
            </a:r>
            <a:r>
              <a:rPr lang="en-US" sz="2000" dirty="0" err="1" smtClean="0">
                <a:cs typeface="Times New Roman"/>
              </a:rPr>
              <a:t>m_get</a:t>
            </a:r>
            <a:r>
              <a:rPr lang="en-US" sz="2000" dirty="0" smtClean="0">
                <a:cs typeface="Times New Roman"/>
              </a:rPr>
              <a:t>() from remote PBUF </a:t>
            </a:r>
            <a:r>
              <a:rPr lang="en-US" sz="2000" dirty="0">
                <a:cs typeface="Times New Roman"/>
              </a:rPr>
              <a:t>(</a:t>
            </a:r>
            <a:r>
              <a:rPr lang="en-US" sz="2000" dirty="0" smtClean="0">
                <a:cs typeface="Times New Roman"/>
              </a:rPr>
              <a:t>future work)</a:t>
            </a:r>
          </a:p>
          <a:p>
            <a:r>
              <a:rPr lang="en-US" sz="2400" dirty="0" smtClean="0">
                <a:cs typeface="Times New Roman"/>
              </a:rPr>
              <a:t>Event delivery:</a:t>
            </a:r>
          </a:p>
          <a:p>
            <a:pPr lvl="1"/>
            <a:r>
              <a:rPr lang="en-US" sz="2000" dirty="0" err="1">
                <a:cs typeface="Times New Roman"/>
              </a:rPr>
              <a:t>a</a:t>
            </a:r>
            <a:r>
              <a:rPr lang="en-US" sz="2000" dirty="0" err="1" smtClean="0">
                <a:cs typeface="Times New Roman"/>
              </a:rPr>
              <a:t>m_wait_event</a:t>
            </a:r>
            <a:r>
              <a:rPr lang="en-US" sz="2000" dirty="0" smtClean="0">
                <a:cs typeface="Times New Roman"/>
              </a:rPr>
              <a:t>()</a:t>
            </a:r>
          </a:p>
          <a:p>
            <a:pPr lvl="1"/>
            <a:r>
              <a:rPr lang="en-US" sz="2000" dirty="0" smtClean="0">
                <a:cs typeface="Times New Roman"/>
              </a:rPr>
              <a:t>When </a:t>
            </a:r>
            <a:r>
              <a:rPr lang="en-US" sz="2000" dirty="0" err="1" smtClean="0">
                <a:cs typeface="Times New Roman"/>
              </a:rPr>
              <a:t>comm</a:t>
            </a:r>
            <a:r>
              <a:rPr lang="en-US" sz="2000" dirty="0" smtClean="0">
                <a:cs typeface="Times New Roman"/>
              </a:rPr>
              <a:t> primitives complete</a:t>
            </a:r>
          </a:p>
          <a:p>
            <a:pPr lvl="1"/>
            <a:r>
              <a:rPr lang="en-US" sz="2000" dirty="0" smtClean="0">
                <a:cs typeface="Times New Roman"/>
              </a:rPr>
              <a:t>When RDMA buffers are accessed</a:t>
            </a:r>
            <a:endParaRPr lang="en-US" sz="2000" dirty="0"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SW: RDMA API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08000" y="1219200"/>
            <a:ext cx="4489450" cy="711200"/>
          </a:xfrm>
        </p:spPr>
        <p:txBody>
          <a:bodyPr/>
          <a:lstStyle/>
          <a:p>
            <a:r>
              <a:rPr lang="en-US" dirty="0"/>
              <a:t>Typical LQCD-like </a:t>
            </a:r>
            <a:r>
              <a:rPr lang="en-US" dirty="0" smtClean="0"/>
              <a:t>CPU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8000" y="1930400"/>
            <a:ext cx="4489450" cy="5080000"/>
          </a:xfrm>
        </p:spPr>
        <p:txBody>
          <a:bodyPr/>
          <a:lstStyle/>
          <a:p>
            <a:r>
              <a:rPr lang="en-US" dirty="0" err="1" smtClean="0"/>
              <a:t>Init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Allocate buffers for </a:t>
            </a:r>
            <a:r>
              <a:rPr lang="en-US" i="1" dirty="0" smtClean="0"/>
              <a:t>ghost cells</a:t>
            </a:r>
          </a:p>
          <a:p>
            <a:pPr lvl="1"/>
            <a:r>
              <a:rPr lang="en-US" dirty="0" smtClean="0"/>
              <a:t>Register buffers</a:t>
            </a:r>
          </a:p>
          <a:p>
            <a:pPr lvl="1"/>
            <a:r>
              <a:rPr lang="en-US" dirty="0" smtClean="0"/>
              <a:t>Exchange buffers ids</a:t>
            </a:r>
          </a:p>
          <a:p>
            <a:r>
              <a:rPr lang="en-US" dirty="0" smtClean="0"/>
              <a:t>Computation loop:</a:t>
            </a:r>
          </a:p>
          <a:p>
            <a:pPr lvl="1"/>
            <a:r>
              <a:rPr lang="en-US" dirty="0" err="1" smtClean="0"/>
              <a:t>Calc</a:t>
            </a:r>
            <a:r>
              <a:rPr lang="en-US" dirty="0" smtClean="0"/>
              <a:t> boundary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m_put</a:t>
            </a:r>
            <a:r>
              <a:rPr lang="en-US" dirty="0" smtClean="0"/>
              <a:t> </a:t>
            </a:r>
            <a:r>
              <a:rPr lang="en-US" dirty="0"/>
              <a:t>boundary </a:t>
            </a:r>
            <a:r>
              <a:rPr lang="en-US" dirty="0" smtClean="0"/>
              <a:t>to neighbors buffers</a:t>
            </a:r>
          </a:p>
          <a:p>
            <a:pPr lvl="1"/>
            <a:r>
              <a:rPr lang="en-US" dirty="0" err="1" smtClean="0"/>
              <a:t>Calc</a:t>
            </a:r>
            <a:r>
              <a:rPr lang="en-US" dirty="0" smtClean="0"/>
              <a:t> bulk</a:t>
            </a:r>
          </a:p>
          <a:p>
            <a:pPr lvl="1"/>
            <a:r>
              <a:rPr lang="en-US" dirty="0" smtClean="0"/>
              <a:t>Wait for put done and local ghost cells written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60963" y="1219200"/>
            <a:ext cx="4491037" cy="711200"/>
          </a:xfrm>
        </p:spPr>
        <p:txBody>
          <a:bodyPr/>
          <a:lstStyle/>
          <a:p>
            <a:r>
              <a:rPr lang="en-US" dirty="0" smtClean="0"/>
              <a:t>Same app with GPU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60963" y="1930400"/>
            <a:ext cx="4491037" cy="5080000"/>
          </a:xfrm>
        </p:spPr>
        <p:txBody>
          <a:bodyPr/>
          <a:lstStyle/>
          <a:p>
            <a:r>
              <a:rPr lang="en-US" dirty="0" err="1" smtClean="0"/>
              <a:t>Init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cudaMalloc</a:t>
            </a:r>
            <a:r>
              <a:rPr lang="en-US" dirty="0" smtClean="0"/>
              <a:t>() buffers on GPU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 smtClean="0">
                <a:solidFill>
                  <a:srgbClr val="FF0000"/>
                </a:solidFill>
              </a:rPr>
              <a:t>GPU buffers</a:t>
            </a:r>
          </a:p>
          <a:p>
            <a:pPr lvl="1"/>
            <a:r>
              <a:rPr lang="en-US" dirty="0" smtClean="0"/>
              <a:t>Exchange GPU buffer ids</a:t>
            </a:r>
          </a:p>
          <a:p>
            <a:r>
              <a:rPr lang="en-US" dirty="0" smtClean="0"/>
              <a:t>Computation loop:</a:t>
            </a:r>
          </a:p>
          <a:p>
            <a:pPr lvl="1"/>
            <a:r>
              <a:rPr lang="en-US" dirty="0" smtClean="0"/>
              <a:t>Launch </a:t>
            </a:r>
            <a:r>
              <a:rPr lang="en-US" dirty="0" err="1" smtClean="0"/>
              <a:t>calc_bound</a:t>
            </a:r>
            <a:r>
              <a:rPr lang="en-US" dirty="0" smtClean="0"/>
              <a:t> kernel on stream0</a:t>
            </a:r>
          </a:p>
          <a:p>
            <a:pPr lvl="1"/>
            <a:r>
              <a:rPr lang="en-US" dirty="0" smtClean="0"/>
              <a:t>Launch </a:t>
            </a:r>
            <a:r>
              <a:rPr lang="en-US" dirty="0" err="1" smtClean="0"/>
              <a:t>calc_bulk</a:t>
            </a:r>
            <a:r>
              <a:rPr lang="en-US" dirty="0" smtClean="0"/>
              <a:t> kernel on stream1</a:t>
            </a:r>
          </a:p>
          <a:p>
            <a:pPr lvl="1"/>
            <a:r>
              <a:rPr lang="en-US" dirty="0" err="1" smtClean="0"/>
              <a:t>cudaStreamSync</a:t>
            </a:r>
            <a:r>
              <a:rPr lang="en-US" dirty="0" smtClean="0"/>
              <a:t>(stream0)</a:t>
            </a:r>
          </a:p>
          <a:p>
            <a:pPr lvl="1"/>
            <a:r>
              <a:rPr lang="en-US" dirty="0" err="1" smtClean="0"/>
              <a:t>am_put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rem_gpu_addr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Wait for put done and buffer written</a:t>
            </a:r>
          </a:p>
          <a:p>
            <a:pPr lvl="1"/>
            <a:r>
              <a:rPr lang="en-US" dirty="0" err="1"/>
              <a:t>cudaStreamSync</a:t>
            </a:r>
            <a:r>
              <a:rPr lang="en-US" dirty="0"/>
              <a:t>(</a:t>
            </a:r>
            <a:r>
              <a:rPr lang="en-US" dirty="0" smtClean="0"/>
              <a:t>stream1)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 11th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6200" y="4267200"/>
            <a:ext cx="3352800" cy="119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3200" dirty="0" smtClean="0"/>
              <a:t>Thanks to P2P!</a:t>
            </a:r>
            <a:endParaRPr lang="en-US" sz="3200" dirty="0"/>
          </a:p>
        </p:txBody>
      </p:sp>
      <p:cxnSp>
        <p:nvCxnSpPr>
          <p:cNvPr id="13" name="Curved Connector 12"/>
          <p:cNvCxnSpPr>
            <a:stCxn id="10" idx="2"/>
          </p:cNvCxnSpPr>
          <p:nvPr/>
        </p:nvCxnSpPr>
        <p:spPr>
          <a:xfrm rot="16200000" flipH="1">
            <a:off x="4153188" y="4330988"/>
            <a:ext cx="405826" cy="2667002"/>
          </a:xfrm>
          <a:prstGeom prst="bent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2"/>
          <p:cNvCxnSpPr>
            <a:stCxn id="10" idx="0"/>
          </p:cNvCxnSpPr>
          <p:nvPr/>
        </p:nvCxnSpPr>
        <p:spPr>
          <a:xfrm rot="5400000" flipH="1" flipV="1">
            <a:off x="3708401" y="2285999"/>
            <a:ext cx="1295400" cy="2667002"/>
          </a:xfrm>
          <a:prstGeom prst="bent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SW: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OpenMPI</a:t>
            </a:r>
            <a:r>
              <a:rPr lang="en-US" dirty="0" smtClean="0"/>
              <a:t> 1.5</a:t>
            </a:r>
          </a:p>
          <a:p>
            <a:r>
              <a:rPr lang="en-US" dirty="0" err="1" smtClean="0"/>
              <a:t>Apelink</a:t>
            </a:r>
            <a:r>
              <a:rPr lang="en-US" dirty="0" smtClean="0"/>
              <a:t> BTL-level module</a:t>
            </a:r>
          </a:p>
          <a:p>
            <a:r>
              <a:rPr lang="en-US" dirty="0" smtClean="0"/>
              <a:t>2 protocols based on threshold </a:t>
            </a:r>
          </a:p>
          <a:p>
            <a:pPr lvl="1"/>
            <a:r>
              <a:rPr lang="en-US" dirty="0" smtClean="0"/>
              <a:t>Eager: small message size, uses plain send, </a:t>
            </a:r>
            <a:r>
              <a:rPr lang="en-US" dirty="0" err="1" smtClean="0"/>
              <a:t>async</a:t>
            </a:r>
            <a:endParaRPr lang="en-US" dirty="0" smtClean="0"/>
          </a:p>
          <a:p>
            <a:pPr lvl="1"/>
            <a:r>
              <a:rPr lang="en-US" dirty="0" smtClean="0"/>
              <a:t>Rendezvous: pre-register </a:t>
            </a:r>
            <a:r>
              <a:rPr lang="en-US" dirty="0" err="1" smtClean="0"/>
              <a:t>dest</a:t>
            </a:r>
            <a:r>
              <a:rPr lang="en-US" dirty="0" smtClean="0"/>
              <a:t> buffer, use RDMA_PUT, need synch</a:t>
            </a:r>
          </a:p>
          <a:p>
            <a:r>
              <a:rPr lang="en-US" dirty="0" smtClean="0"/>
              <a:t>Working on integration of P2P support</a:t>
            </a:r>
          </a:p>
          <a:p>
            <a:pPr lvl="1"/>
            <a:r>
              <a:rPr lang="en-US" dirty="0" smtClean="0"/>
              <a:t>Uses CUDA 4.0 UVA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SW: </a:t>
            </a:r>
            <a:r>
              <a:rPr lang="en-US" dirty="0" err="1" smtClean="0"/>
              <a:t>cuOS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27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cuOS</a:t>
            </a:r>
            <a:r>
              <a:rPr lang="en-US" sz="2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CUDA </a:t>
            </a:r>
            <a:r>
              <a:rPr lang="en-US" sz="2700" dirty="0">
                <a:solidFill>
                  <a:srgbClr val="000000"/>
                </a:solidFill>
                <a:latin typeface="Times New Roman"/>
                <a:cs typeface="Times New Roman"/>
              </a:rPr>
              <a:t>Off-loaded System </a:t>
            </a:r>
            <a:r>
              <a:rPr lang="en-US" sz="2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services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7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cuMPI</a:t>
            </a:r>
            <a:r>
              <a:rPr lang="en-US" sz="2700" dirty="0">
                <a:solidFill>
                  <a:srgbClr val="000000"/>
                </a:solidFill>
                <a:latin typeface="Times New Roman"/>
                <a:cs typeface="Times New Roman"/>
              </a:rPr>
              <a:t>: MPI APIs </a:t>
            </a:r>
            <a:r>
              <a:rPr lang="en-US" sz="2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27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cuSTDIO</a:t>
            </a:r>
            <a:r>
              <a:rPr lang="en-US" sz="2700" dirty="0">
                <a:solidFill>
                  <a:srgbClr val="000000"/>
                </a:solidFill>
                <a:latin typeface="Times New Roman"/>
                <a:cs typeface="Times New Roman"/>
              </a:rPr>
              <a:t>: file read/write ...</a:t>
            </a:r>
            <a:endParaRPr lang="en-US" dirty="0">
              <a:latin typeface="Times New Roman"/>
              <a:cs typeface="Times New Roman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2700" dirty="0">
                <a:solidFill>
                  <a:srgbClr val="000000"/>
                </a:solidFill>
                <a:latin typeface="Times New Roman"/>
                <a:cs typeface="Times New Roman"/>
              </a:rPr>
              <a:t>... in CUDA kernels!</a:t>
            </a:r>
            <a:endParaRPr lang="en-US" dirty="0">
              <a:latin typeface="Times New Roman"/>
              <a:cs typeface="Times New Roman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en-US" sz="27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2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Encouraging a different programming model:</a:t>
            </a:r>
            <a:endParaRPr lang="en-US" dirty="0">
              <a:latin typeface="Times New Roman"/>
              <a:cs typeface="Times New Roman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Times New Roman"/>
                <a:cs typeface="Times New Roman"/>
              </a:rPr>
              <a:t>program large GPU kernels</a:t>
            </a:r>
            <a:endParaRPr lang="en-US" dirty="0">
              <a:latin typeface="Times New Roman"/>
              <a:cs typeface="Times New Roman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en-US" sz="27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ith few </a:t>
            </a:r>
            <a:r>
              <a:rPr lang="en-US" sz="2700" dirty="0">
                <a:solidFill>
                  <a:srgbClr val="000000"/>
                </a:solidFill>
                <a:latin typeface="Times New Roman"/>
                <a:cs typeface="Times New Roman"/>
              </a:rPr>
              <a:t>CPU code</a:t>
            </a:r>
            <a:endParaRPr lang="en-US" dirty="0">
              <a:latin typeface="Times New Roman"/>
              <a:cs typeface="Times New Roman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Times New Roman"/>
                <a:cs typeface="Times New Roman"/>
              </a:rPr>
              <a:t>hidden use of direct GPU interface</a:t>
            </a:r>
            <a:endParaRPr lang="en-US" dirty="0">
              <a:latin typeface="Times New Roman"/>
              <a:cs typeface="Times New Roman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2700" dirty="0">
                <a:solidFill>
                  <a:srgbClr val="000000"/>
                </a:solidFill>
                <a:latin typeface="Times New Roman"/>
                <a:cs typeface="Times New Roman"/>
              </a:rPr>
              <a:t>need resident blocks (global sync)</a:t>
            </a:r>
            <a:endParaRPr lang="en-US" dirty="0">
              <a:latin typeface="Times New Roman"/>
              <a:cs typeface="Times New Roman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endParaRPr lang="en-US" sz="27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en-US" sz="2100" dirty="0" err="1">
                <a:solidFill>
                  <a:srgbClr val="000000"/>
                </a:solidFill>
                <a:latin typeface="Times New Roman"/>
                <a:cs typeface="Times New Roman"/>
              </a:rPr>
              <a:t>cuOS</a:t>
            </a:r>
            <a:r>
              <a:rPr lang="en-US" sz="2100" dirty="0">
                <a:solidFill>
                  <a:srgbClr val="000000"/>
                </a:solidFill>
                <a:latin typeface="Times New Roman"/>
                <a:cs typeface="Times New Roman"/>
              </a:rPr>
              <a:t> is developed by </a:t>
            </a:r>
            <a:r>
              <a:rPr lang="en-US" sz="2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APE group </a:t>
            </a:r>
            <a:r>
              <a:rPr lang="en-US" sz="2100" dirty="0">
                <a:solidFill>
                  <a:srgbClr val="000000"/>
                </a:solidFill>
                <a:latin typeface="Times New Roman"/>
                <a:cs typeface="Times New Roman"/>
              </a:rPr>
              <a:t>and is open source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2100" dirty="0">
                <a:solidFill>
                  <a:srgbClr val="000000"/>
                </a:solidFill>
                <a:latin typeface="Times New Roman"/>
                <a:cs typeface="Times New Roman"/>
              </a:rPr>
              <a:t>http://</a:t>
            </a:r>
            <a:r>
              <a:rPr lang="en-US" sz="2100" dirty="0" err="1">
                <a:solidFill>
                  <a:srgbClr val="000000"/>
                </a:solidFill>
                <a:latin typeface="Times New Roman"/>
                <a:cs typeface="Times New Roman"/>
              </a:rPr>
              <a:t>code.google.com</a:t>
            </a:r>
            <a:r>
              <a:rPr lang="en-US" sz="2100" dirty="0">
                <a:solidFill>
                  <a:srgbClr val="000000"/>
                </a:solidFill>
                <a:latin typeface="Times New Roman"/>
                <a:cs typeface="Times New Roman"/>
              </a:rPr>
              <a:t>/p/</a:t>
            </a:r>
            <a:r>
              <a:rPr lang="en-US" sz="21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cuos</a:t>
            </a:r>
            <a:endParaRPr lang="en-US" sz="21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SW: </a:t>
            </a:r>
            <a:r>
              <a:rPr lang="en-US" dirty="0" err="1" smtClean="0"/>
              <a:t>cuOS</a:t>
            </a:r>
            <a:r>
              <a:rPr lang="en-US" dirty="0" smtClean="0"/>
              <a:t> in stencil computation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using in-kernel MPI (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+mn-cs"/>
              </a:rPr>
              <a:t>cuOS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+mn-cs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+mn-cs"/>
              </a:rPr>
              <a:t>:</a:t>
            </a:r>
            <a:endParaRPr lang="en-US" sz="2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//GPU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__global__ void solver() {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    do 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{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       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</a:rPr>
              <a:t>compute_borders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</a:rPr>
              <a:t>();</a:t>
            </a:r>
            <a:endParaRPr lang="en-US" sz="1600" i="1" dirty="0">
              <a:solidFill>
                <a:srgbClr val="000000"/>
              </a:solidFill>
              <a:latin typeface="'courier new'" charset="0"/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cuMPI_Isendrecv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(boundary, frames);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 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compute_bulk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();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        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cuMPI_Wait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(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);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local_residue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(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lres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);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     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cuMPI_Reduce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(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gres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lres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);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   } while(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gres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 &gt; 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eps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);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}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// CPU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main() {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    ...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    solver&lt;&lt;&lt;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nblocks,nthreads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&gt;&gt;&gt;();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    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cuos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-&gt;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  <a:cs typeface="+mn-cs"/>
              </a:rPr>
              <a:t>HandleSystemServices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();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    ...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 11th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31800" y="1676400"/>
            <a:ext cx="4800600" cy="5097463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+mn-cs"/>
              </a:rPr>
              <a:t>traditional CUDA:</a:t>
            </a:r>
            <a:endParaRPr lang="en-US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//GPU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__global__ void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compute_borders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(){}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__global__ void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compute_bulk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(){}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__global__ void reduce(){}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'courier new'" charset="0"/>
                <a:cs typeface="+mn-cs"/>
              </a:rPr>
              <a:t>//CPU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'courier new'" charset="0"/>
                <a:cs typeface="+mn-cs"/>
              </a:rPr>
              <a:t>main() {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do {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compute_bulk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&lt;&lt;&lt;,1&gt;&gt;&gt;();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None/>
              <a:defRPr/>
            </a:pPr>
            <a:r>
              <a:rPr lang="en-US" sz="1600" i="1" dirty="0">
                <a:solidFill>
                  <a:srgbClr val="000000"/>
                </a:solidFill>
                <a:latin typeface="'courier new'" charset="0"/>
              </a:rPr>
              <a:t>        </a:t>
            </a:r>
            <a:r>
              <a:rPr lang="en-US" sz="1600" i="1" dirty="0" err="1">
                <a:solidFill>
                  <a:srgbClr val="000000"/>
                </a:solidFill>
                <a:latin typeface="'courier new'" charset="0"/>
              </a:rPr>
              <a:t>compute_borders</a:t>
            </a:r>
            <a:r>
              <a:rPr lang="en-US" sz="1600" i="1" dirty="0">
                <a:solidFill>
                  <a:srgbClr val="000000"/>
                </a:solidFill>
                <a:latin typeface="'courier new'" charset="0"/>
              </a:rPr>
              <a:t>&lt;&lt;&lt;,0&gt;&gt;&gt;();</a:t>
            </a:r>
            <a:endParaRPr lang="en-US" sz="3600" dirty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cudaMemcpyAsync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(boundary, 0); 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cudaStreamSynchronize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(0);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MPI_Sendrecv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(boundary, frames);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cudaMemcpyAsync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(frames, 0);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cudaStreamSynchronize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(0);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cudaStreamSynchronize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(1);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local_residue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&lt;&lt;&lt;,1&gt;&gt;&gt;();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cudaMemcpyAsync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lres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, 1);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cudaStreamSynchronize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(1);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     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MPI_Reduce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gres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lres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   } while(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gres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 &gt; </a:t>
            </a:r>
            <a:r>
              <a:rPr lang="en-US" sz="1600" i="1" dirty="0" err="1" smtClean="0">
                <a:solidFill>
                  <a:srgbClr val="000000"/>
                </a:solidFill>
                <a:latin typeface="'courier new'" charset="0"/>
                <a:cs typeface="+mn-cs"/>
              </a:rPr>
              <a:t>eps</a:t>
            </a: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);</a:t>
            </a:r>
            <a:endParaRPr lang="en-US" sz="3600" dirty="0" smtClean="0">
              <a:cs typeface="+mn-cs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'courier new'" charset="0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13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QUonG</a:t>
            </a:r>
            <a:r>
              <a:rPr lang="en-US" dirty="0" smtClean="0"/>
              <a:t> reference platform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6" descr="bu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05000"/>
            <a:ext cx="35052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1600200"/>
            <a:ext cx="239712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84600" y="1295400"/>
            <a:ext cx="39338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Today:</a:t>
            </a:r>
          </a:p>
          <a:p>
            <a:pPr marL="355600" lvl="1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7 GPU nodes with </a:t>
            </a:r>
            <a:r>
              <a:rPr lang="en-US" sz="1600" dirty="0" err="1">
                <a:latin typeface="Tahoma" charset="0"/>
                <a:cs typeface="Tahoma" charset="0"/>
              </a:rPr>
              <a:t>Infiniband</a:t>
            </a:r>
            <a:r>
              <a:rPr lang="en-US" sz="1600" dirty="0">
                <a:latin typeface="Tahoma" charset="0"/>
                <a:cs typeface="Tahoma" charset="0"/>
              </a:rPr>
              <a:t> for applications development</a:t>
            </a:r>
            <a:r>
              <a:rPr lang="en-US" sz="1600" dirty="0" smtClean="0">
                <a:latin typeface="Tahoma" charset="0"/>
                <a:cs typeface="Tahoma" charset="0"/>
              </a:rPr>
              <a:t>:</a:t>
            </a:r>
            <a:br>
              <a:rPr lang="en-US" sz="1600" dirty="0" smtClean="0">
                <a:latin typeface="Tahoma" charset="0"/>
                <a:cs typeface="Tahoma" charset="0"/>
              </a:rPr>
            </a:br>
            <a:r>
              <a:rPr lang="en-US" sz="1600" dirty="0" smtClean="0">
                <a:latin typeface="Tahoma" charset="0"/>
                <a:cs typeface="Tahoma" charset="0"/>
              </a:rPr>
              <a:t>2 </a:t>
            </a:r>
            <a:r>
              <a:rPr lang="en-US" sz="1600" dirty="0">
                <a:latin typeface="Tahoma" charset="0"/>
                <a:cs typeface="Tahoma" charset="0"/>
              </a:rPr>
              <a:t>C1060 + </a:t>
            </a:r>
            <a:r>
              <a:rPr lang="en-US" sz="1600" dirty="0" smtClean="0">
                <a:latin typeface="Tahoma" charset="0"/>
                <a:cs typeface="Tahoma" charset="0"/>
              </a:rPr>
              <a:t>3 M2050 </a:t>
            </a:r>
            <a:r>
              <a:rPr lang="en-US" sz="1600" dirty="0">
                <a:latin typeface="Tahoma" charset="0"/>
                <a:cs typeface="Tahoma" charset="0"/>
              </a:rPr>
              <a:t>+ S2050</a:t>
            </a:r>
          </a:p>
          <a:p>
            <a:pPr marL="355600" lvl="1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2 nodes HW </a:t>
            </a:r>
            <a:r>
              <a:rPr lang="en-US" sz="1600" dirty="0" err="1" smtClean="0">
                <a:latin typeface="Tahoma" charset="0"/>
                <a:cs typeface="Tahoma" charset="0"/>
              </a:rPr>
              <a:t>devel</a:t>
            </a:r>
            <a:r>
              <a:rPr lang="en-US" sz="1600" dirty="0" smtClean="0">
                <a:latin typeface="Tahoma" charset="0"/>
                <a:cs typeface="Tahoma" charset="0"/>
              </a:rPr>
              <a:t>:</a:t>
            </a:r>
            <a:br>
              <a:rPr lang="en-US" sz="1600" dirty="0" smtClean="0">
                <a:latin typeface="Tahoma" charset="0"/>
                <a:cs typeface="Tahoma" charset="0"/>
              </a:rPr>
            </a:br>
            <a:r>
              <a:rPr lang="en-US" sz="1600" dirty="0" smtClean="0">
                <a:latin typeface="Tahoma" charset="0"/>
                <a:cs typeface="Tahoma" charset="0"/>
              </a:rPr>
              <a:t>C2050 </a:t>
            </a:r>
            <a:r>
              <a:rPr lang="en-US" sz="1600" dirty="0">
                <a:latin typeface="Tahoma" charset="0"/>
                <a:cs typeface="Tahoma" charset="0"/>
              </a:rPr>
              <a:t>+ 3 links card APEnet+</a:t>
            </a:r>
          </a:p>
          <a:p>
            <a:pPr marL="177800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endParaRPr lang="en-US" sz="1600" dirty="0">
              <a:latin typeface="Tahoma" charset="0"/>
              <a:cs typeface="Tahoma" charset="0"/>
            </a:endParaRPr>
          </a:p>
          <a:p>
            <a:pPr marL="177800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Next steps, </a:t>
            </a:r>
            <a:r>
              <a:rPr lang="en-US" sz="1600" i="1" dirty="0" smtClean="0">
                <a:latin typeface="Tahoma" charset="0"/>
                <a:cs typeface="Tahoma" charset="0"/>
              </a:rPr>
              <a:t>green </a:t>
            </a:r>
            <a:r>
              <a:rPr lang="en-US" sz="1600" dirty="0">
                <a:latin typeface="Tahoma" charset="0"/>
                <a:cs typeface="Tahoma" charset="0"/>
              </a:rPr>
              <a:t>and </a:t>
            </a:r>
            <a:r>
              <a:rPr lang="en-US" sz="1600" i="1" dirty="0">
                <a:latin typeface="Tahoma" charset="0"/>
                <a:cs typeface="Tahoma" charset="0"/>
              </a:rPr>
              <a:t>cost effective </a:t>
            </a:r>
            <a:r>
              <a:rPr lang="en-US" sz="1600" i="1" dirty="0" smtClean="0">
                <a:latin typeface="Tahoma" charset="0"/>
                <a:cs typeface="Tahoma" charset="0"/>
              </a:rPr>
              <a:t>system</a:t>
            </a:r>
            <a:r>
              <a:rPr lang="en-US" sz="1600" dirty="0" smtClean="0">
                <a:latin typeface="Tahoma" charset="0"/>
                <a:cs typeface="Tahoma" charset="0"/>
              </a:rPr>
              <a:t> within </a:t>
            </a:r>
            <a:r>
              <a:rPr lang="en-US" sz="1600" dirty="0">
                <a:latin typeface="Tahoma" charset="0"/>
                <a:cs typeface="Tahoma" charset="0"/>
              </a:rPr>
              <a:t>2011</a:t>
            </a:r>
          </a:p>
          <a:p>
            <a:pPr marL="355600" lvl="1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Elementary unit:</a:t>
            </a:r>
          </a:p>
          <a:p>
            <a:pPr marL="533400" lvl="3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multi-core </a:t>
            </a:r>
            <a:r>
              <a:rPr lang="en-US" sz="1600" dirty="0" smtClean="0">
                <a:latin typeface="Tahoma" charset="0"/>
                <a:cs typeface="Tahoma" charset="0"/>
              </a:rPr>
              <a:t>Xeon (</a:t>
            </a:r>
            <a:r>
              <a:rPr lang="en-US" sz="1600" dirty="0">
                <a:latin typeface="Tahoma" charset="0"/>
                <a:cs typeface="Tahoma" charset="0"/>
              </a:rPr>
              <a:t>packed in 2 1U </a:t>
            </a:r>
            <a:r>
              <a:rPr lang="en-US" sz="1600" dirty="0" err="1">
                <a:latin typeface="Tahoma" charset="0"/>
                <a:cs typeface="Tahoma" charset="0"/>
              </a:rPr>
              <a:t>rackable</a:t>
            </a:r>
            <a:r>
              <a:rPr lang="en-US" sz="1600" dirty="0">
                <a:latin typeface="Tahoma" charset="0"/>
                <a:cs typeface="Tahoma" charset="0"/>
              </a:rPr>
              <a:t> system)</a:t>
            </a:r>
          </a:p>
          <a:p>
            <a:pPr marL="533400" lvl="3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 smtClean="0">
                <a:latin typeface="Tahoma" charset="0"/>
                <a:cs typeface="Tahoma" charset="0"/>
              </a:rPr>
              <a:t>S2090 </a:t>
            </a:r>
            <a:r>
              <a:rPr lang="en-US" sz="1600" dirty="0">
                <a:latin typeface="Tahoma" charset="0"/>
                <a:cs typeface="Tahoma" charset="0"/>
              </a:rPr>
              <a:t>FERMI GPU system (4 </a:t>
            </a:r>
            <a:r>
              <a:rPr lang="en-US" sz="1600" dirty="0" err="1">
                <a:latin typeface="Tahoma" charset="0"/>
                <a:cs typeface="Tahoma" charset="0"/>
              </a:rPr>
              <a:t>TFlops</a:t>
            </a:r>
            <a:r>
              <a:rPr lang="en-US" sz="1600" dirty="0">
                <a:latin typeface="Tahoma" charset="0"/>
                <a:cs typeface="Tahoma" charset="0"/>
              </a:rPr>
              <a:t>)</a:t>
            </a:r>
          </a:p>
          <a:p>
            <a:pPr marL="533400" lvl="3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2 </a:t>
            </a:r>
            <a:r>
              <a:rPr lang="en-US" sz="1600" dirty="0" smtClean="0">
                <a:latin typeface="Tahoma" charset="0"/>
                <a:cs typeface="Tahoma" charset="0"/>
              </a:rPr>
              <a:t>APEnet</a:t>
            </a:r>
            <a:r>
              <a:rPr lang="en-US" sz="1600" dirty="0">
                <a:latin typeface="Tahoma" charset="0"/>
                <a:cs typeface="Tahoma" charset="0"/>
              </a:rPr>
              <a:t>+ </a:t>
            </a:r>
            <a:r>
              <a:rPr lang="en-US" sz="1600" dirty="0" smtClean="0">
                <a:latin typeface="Tahoma" charset="0"/>
                <a:cs typeface="Tahoma" charset="0"/>
              </a:rPr>
              <a:t>board</a:t>
            </a:r>
          </a:p>
          <a:p>
            <a:pPr marL="533400" lvl="3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endParaRPr lang="en-US" sz="1600" dirty="0">
              <a:latin typeface="Tahoma" charset="0"/>
              <a:cs typeface="Tahoma" charset="0"/>
            </a:endParaRPr>
          </a:p>
          <a:p>
            <a:pPr marL="355600" lvl="1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42U rack system:</a:t>
            </a:r>
          </a:p>
          <a:p>
            <a:pPr marL="533400" lvl="4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60 </a:t>
            </a:r>
            <a:r>
              <a:rPr lang="en-US" sz="1600" dirty="0" err="1">
                <a:latin typeface="Tahoma" charset="0"/>
                <a:cs typeface="Tahoma" charset="0"/>
              </a:rPr>
              <a:t>TFlops</a:t>
            </a:r>
            <a:r>
              <a:rPr lang="en-US" sz="1600" dirty="0">
                <a:latin typeface="Tahoma" charset="0"/>
                <a:cs typeface="Tahoma" charset="0"/>
              </a:rPr>
              <a:t>/rack peak</a:t>
            </a:r>
          </a:p>
          <a:p>
            <a:pPr marL="533400" lvl="4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25 kW/rack (i.e. 0.4 kW/</a:t>
            </a:r>
            <a:r>
              <a:rPr lang="en-US" sz="1600" dirty="0" err="1">
                <a:latin typeface="Tahoma" charset="0"/>
                <a:cs typeface="Tahoma" charset="0"/>
              </a:rPr>
              <a:t>TFlops</a:t>
            </a:r>
            <a:r>
              <a:rPr lang="en-US" sz="1600" dirty="0">
                <a:latin typeface="Tahoma" charset="0"/>
                <a:cs typeface="Tahoma" charset="0"/>
              </a:rPr>
              <a:t>)</a:t>
            </a:r>
          </a:p>
          <a:p>
            <a:pPr marL="533400" lvl="4" indent="-177800">
              <a:spcBef>
                <a:spcPct val="20000"/>
              </a:spcBef>
              <a:buClr>
                <a:schemeClr val="tx1"/>
              </a:buClr>
              <a:buSzPct val="130000"/>
              <a:buFont typeface="Arial" charset="0"/>
              <a:buChar char="•"/>
            </a:pPr>
            <a:r>
              <a:rPr lang="en-US" sz="1600" dirty="0">
                <a:latin typeface="Tahoma" charset="0"/>
                <a:cs typeface="Tahoma" charset="0"/>
              </a:rPr>
              <a:t>300 k€/rack (i.e. 5 K€/</a:t>
            </a:r>
            <a:r>
              <a:rPr lang="en-US" sz="1600" dirty="0" err="1" smtClean="0">
                <a:latin typeface="Tahoma" charset="0"/>
                <a:cs typeface="Tahoma" charset="0"/>
              </a:rPr>
              <a:t>Tflops</a:t>
            </a:r>
            <a:r>
              <a:rPr lang="en-US" sz="1600" dirty="0" smtClean="0">
                <a:latin typeface="Tahoma" charset="0"/>
                <a:cs typeface="Tahoma" charset="0"/>
              </a:rPr>
              <a:t>)</a:t>
            </a:r>
            <a:endParaRPr lang="en-US" sz="1600" dirty="0">
              <a:latin typeface="Tahoma" charset="0"/>
              <a:cs typeface="Tahom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4600" y="3733800"/>
            <a:ext cx="2438400" cy="1066800"/>
          </a:xfrm>
          <a:prstGeom prst="rect">
            <a:avLst/>
          </a:prstGeom>
          <a:noFill/>
          <a:ln w="57150" cmpd="sng">
            <a:solidFill>
              <a:srgbClr val="FF0000">
                <a:alpha val="78000"/>
              </a:srgb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as </a:t>
            </a:r>
            <a:r>
              <a:rPr lang="en-US" dirty="0"/>
              <a:t>of Jun 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Early prototypes of APEnet+ card</a:t>
            </a:r>
          </a:p>
          <a:p>
            <a:pPr lvl="1"/>
            <a:r>
              <a:rPr lang="en-US" sz="2400" dirty="0" smtClean="0"/>
              <a:t>Due in a few days</a:t>
            </a:r>
          </a:p>
          <a:p>
            <a:pPr lvl="1"/>
            <a:r>
              <a:rPr lang="en-US" sz="2400" dirty="0" smtClean="0"/>
              <a:t>After some small soldering problems</a:t>
            </a:r>
          </a:p>
          <a:p>
            <a:r>
              <a:rPr lang="en-US" sz="2800" dirty="0" smtClean="0"/>
              <a:t>Logic: fully </a:t>
            </a:r>
            <a:r>
              <a:rPr lang="en-US" sz="2800" dirty="0"/>
              <a:t>functional stable version</a:t>
            </a:r>
          </a:p>
          <a:p>
            <a:pPr lvl="1"/>
            <a:r>
              <a:rPr lang="en-US" sz="2400" dirty="0"/>
              <a:t>Can register up to 512 4KB buffers</a:t>
            </a:r>
          </a:p>
          <a:p>
            <a:pPr lvl="1"/>
            <a:r>
              <a:rPr lang="en-US" sz="2400" dirty="0"/>
              <a:t>Developed on test platform</a:t>
            </a:r>
          </a:p>
          <a:p>
            <a:pPr lvl="1"/>
            <a:r>
              <a:rPr lang="en-US" sz="2400" dirty="0" err="1" smtClean="0"/>
              <a:t>OpenMPI</a:t>
            </a:r>
            <a:r>
              <a:rPr lang="en-US" sz="2400" dirty="0" smtClean="0"/>
              <a:t> ready</a:t>
            </a:r>
          </a:p>
          <a:p>
            <a:r>
              <a:rPr lang="en-US" sz="2800" dirty="0" smtClean="0"/>
              <a:t>Logic: early prototype of </a:t>
            </a:r>
            <a:r>
              <a:rPr lang="en-US" sz="2800" dirty="0" err="1" smtClean="0"/>
              <a:t>devel</a:t>
            </a:r>
            <a:r>
              <a:rPr lang="en-US" sz="2800" dirty="0" smtClean="0"/>
              <a:t> version</a:t>
            </a:r>
          </a:p>
          <a:p>
            <a:pPr lvl="1"/>
            <a:r>
              <a:rPr lang="en-US" sz="2400" dirty="0" smtClean="0"/>
              <a:t>FPGA processor (32bit 200MHz 2GB RAM)</a:t>
            </a:r>
          </a:p>
          <a:p>
            <a:pPr lvl="1"/>
            <a:r>
              <a:rPr lang="en-US" sz="2400" dirty="0" smtClean="0"/>
              <a:t>Unlimited number and size of buffers (MMU)</a:t>
            </a:r>
          </a:p>
          <a:p>
            <a:pPr lvl="1"/>
            <a:r>
              <a:rPr lang="en-US" sz="2400" dirty="0" smtClean="0"/>
              <a:t>Enabling new developments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4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Goodies from next gen FPGA</a:t>
            </a:r>
          </a:p>
          <a:p>
            <a:pPr lvl="1"/>
            <a:r>
              <a:rPr lang="en-US" dirty="0" err="1" smtClean="0"/>
              <a:t>PCIe</a:t>
            </a:r>
            <a:r>
              <a:rPr lang="en-US" dirty="0" smtClean="0"/>
              <a:t> Gen 3</a:t>
            </a:r>
          </a:p>
          <a:p>
            <a:pPr lvl="1"/>
            <a:r>
              <a:rPr lang="en-US" dirty="0" smtClean="0"/>
              <a:t>Better/faster links</a:t>
            </a:r>
          </a:p>
          <a:p>
            <a:pPr lvl="1"/>
            <a:r>
              <a:rPr lang="en-US" dirty="0" smtClean="0"/>
              <a:t>On-chip processor (ARM)</a:t>
            </a:r>
          </a:p>
          <a:p>
            <a:r>
              <a:rPr lang="en-US" dirty="0" smtClean="0"/>
              <a:t>Next gen GPUs</a:t>
            </a:r>
          </a:p>
          <a:p>
            <a:pPr lvl="1"/>
            <a:r>
              <a:rPr lang="en-US" dirty="0" smtClean="0"/>
              <a:t>NVidia </a:t>
            </a:r>
            <a:r>
              <a:rPr lang="en-US" dirty="0" err="1" smtClean="0"/>
              <a:t>Kepler</a:t>
            </a:r>
            <a:endParaRPr lang="en-US" dirty="0" smtClean="0"/>
          </a:p>
          <a:p>
            <a:pPr lvl="1"/>
            <a:r>
              <a:rPr lang="en-US" dirty="0" smtClean="0"/>
              <a:t>ATI Fusion ?</a:t>
            </a:r>
          </a:p>
          <a:p>
            <a:pPr lvl="1"/>
            <a:r>
              <a:rPr lang="en-US" dirty="0" smtClean="0"/>
              <a:t>Intel MIC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APEnet+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HPC platform: APE (86), APE100 (94), </a:t>
            </a:r>
            <a:r>
              <a:rPr lang="en-US" dirty="0" err="1" smtClean="0"/>
              <a:t>APEmille</a:t>
            </a:r>
            <a:r>
              <a:rPr lang="en-US" dirty="0" smtClean="0"/>
              <a:t> (99), </a:t>
            </a:r>
            <a:r>
              <a:rPr lang="en-US" dirty="0" err="1" smtClean="0"/>
              <a:t>apeNEXT</a:t>
            </a:r>
            <a:r>
              <a:rPr lang="en-US" dirty="0" smtClean="0"/>
              <a:t> (04)</a:t>
            </a:r>
          </a:p>
          <a:p>
            <a:r>
              <a:rPr lang="en-US" dirty="0" smtClean="0"/>
              <a:t>Cluster Interconnect:</a:t>
            </a:r>
          </a:p>
          <a:p>
            <a:pPr lvl="1"/>
            <a:r>
              <a:rPr lang="en-US" dirty="0"/>
              <a:t>2003-2004: APEnet V3</a:t>
            </a:r>
          </a:p>
          <a:p>
            <a:pPr lvl="1"/>
            <a:r>
              <a:rPr lang="en-US" dirty="0"/>
              <a:t>2005: APEnet V3+, same HW with RDMA API</a:t>
            </a:r>
          </a:p>
          <a:p>
            <a:pPr lvl="1"/>
            <a:r>
              <a:rPr lang="en-US" dirty="0"/>
              <a:t>2006-2009: DNP, or APEnet goes embedded</a:t>
            </a:r>
          </a:p>
          <a:p>
            <a:pPr lvl="1"/>
            <a:r>
              <a:rPr lang="en-US" dirty="0"/>
              <a:t>2011: APEnet V4 aka APEnet</a:t>
            </a:r>
            <a:r>
              <a:rPr lang="en-US" dirty="0" smtClean="0"/>
              <a:t>+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Game over…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dirty="0" smtClean="0"/>
          </a:p>
          <a:p>
            <a:pPr marL="0" indent="0" algn="ctr">
              <a:buFontTx/>
              <a:buNone/>
              <a:defRPr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Let’s collaborate… we need you!!</a:t>
            </a:r>
            <a:r>
              <a:rPr lang="en-US" dirty="0" smtClean="0"/>
              <a:t>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Proposal to people interested in GPU for LQCD</a:t>
            </a:r>
          </a:p>
          <a:p>
            <a:pPr marL="0" indent="0" algn="ctr">
              <a:buNone/>
            </a:pPr>
            <a:r>
              <a:rPr lang="en-US" b="1" dirty="0" smtClean="0"/>
              <a:t>Why don’t me meet together, ½ hour, here in Squaw Valley ?????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BE7F4-26A6-CD46-9430-9827E4AE5C4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Accessing card registers through </a:t>
            </a:r>
            <a:r>
              <a:rPr lang="en-US" sz="4000" dirty="0" err="1" smtClean="0"/>
              <a:t>PCIe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spin_lock</a:t>
            </a:r>
            <a:r>
              <a:rPr lang="en-US" sz="1800" dirty="0"/>
              <a:t>/unlock: </a:t>
            </a:r>
            <a:r>
              <a:rPr lang="en-US" sz="1800" dirty="0" smtClean="0"/>
              <a:t>			total </a:t>
            </a:r>
            <a:r>
              <a:rPr lang="en-US" sz="1800" dirty="0" err="1"/>
              <a:t>dt</a:t>
            </a:r>
            <a:r>
              <a:rPr lang="en-US" sz="1800" dirty="0"/>
              <a:t>=1300us loops=10000 </a:t>
            </a:r>
            <a:r>
              <a:rPr lang="en-US" sz="1800" dirty="0" err="1" smtClean="0"/>
              <a:t>dt</a:t>
            </a:r>
            <a:r>
              <a:rPr lang="en-US" sz="1800" dirty="0" smtClean="0"/>
              <a:t>=</a:t>
            </a:r>
            <a:r>
              <a:rPr lang="en-US" sz="1800" dirty="0"/>
              <a:t>130ns</a:t>
            </a:r>
          </a:p>
          <a:p>
            <a:pPr marL="0" indent="0">
              <a:buNone/>
            </a:pPr>
            <a:r>
              <a:rPr lang="en-US" sz="1800" dirty="0" err="1" smtClean="0"/>
              <a:t>spin_lock</a:t>
            </a:r>
            <a:r>
              <a:rPr lang="en-US" sz="1800" dirty="0"/>
              <a:t>/</a:t>
            </a:r>
            <a:r>
              <a:rPr lang="en-US" sz="1800" dirty="0" err="1"/>
              <a:t>unlock_irq</a:t>
            </a:r>
            <a:r>
              <a:rPr lang="en-US" sz="1800" dirty="0"/>
              <a:t>: </a:t>
            </a:r>
            <a:r>
              <a:rPr lang="en-US" sz="1800" dirty="0" smtClean="0"/>
              <a:t>		total </a:t>
            </a:r>
            <a:r>
              <a:rPr lang="en-US" sz="1800" dirty="0" err="1"/>
              <a:t>dt</a:t>
            </a:r>
            <a:r>
              <a:rPr lang="en-US" sz="1800" dirty="0"/>
              <a:t>=1483us loops=10000 </a:t>
            </a:r>
            <a:r>
              <a:rPr lang="en-US" sz="1800" dirty="0" err="1" smtClean="0"/>
              <a:t>dt</a:t>
            </a:r>
            <a:r>
              <a:rPr lang="en-US" sz="1800" dirty="0" smtClean="0"/>
              <a:t>=</a:t>
            </a:r>
            <a:r>
              <a:rPr lang="en-US" sz="1800" dirty="0"/>
              <a:t>148ns</a:t>
            </a:r>
          </a:p>
          <a:p>
            <a:pPr marL="0" indent="0">
              <a:buNone/>
            </a:pPr>
            <a:r>
              <a:rPr lang="en-US" sz="1800" dirty="0" err="1" smtClean="0"/>
              <a:t>spin_lock</a:t>
            </a:r>
            <a:r>
              <a:rPr lang="en-US" sz="1800" dirty="0"/>
              <a:t>/</a:t>
            </a:r>
            <a:r>
              <a:rPr lang="en-US" sz="1800" dirty="0" err="1"/>
              <a:t>unlock_irqsave</a:t>
            </a:r>
            <a:r>
              <a:rPr lang="en-US" sz="1800" dirty="0"/>
              <a:t>: </a:t>
            </a:r>
            <a:r>
              <a:rPr lang="en-US" sz="1800" dirty="0" smtClean="0"/>
              <a:t>		total </a:t>
            </a:r>
            <a:r>
              <a:rPr lang="en-US" sz="1800" dirty="0" err="1"/>
              <a:t>dt</a:t>
            </a:r>
            <a:r>
              <a:rPr lang="en-US" sz="1800" dirty="0"/>
              <a:t>=1727us loops=10000 </a:t>
            </a:r>
            <a:r>
              <a:rPr lang="en-US" sz="1800" dirty="0" err="1" smtClean="0"/>
              <a:t>dt</a:t>
            </a:r>
            <a:r>
              <a:rPr lang="en-US" sz="1800" dirty="0" smtClean="0"/>
              <a:t>=</a:t>
            </a:r>
            <a:r>
              <a:rPr lang="en-US" sz="1800" dirty="0"/>
              <a:t>172ns</a:t>
            </a:r>
          </a:p>
          <a:p>
            <a:pPr marL="0" indent="0">
              <a:buNone/>
            </a:pPr>
            <a:r>
              <a:rPr lang="en-US" sz="1800" dirty="0" smtClean="0"/>
              <a:t>BAR0 </a:t>
            </a:r>
            <a:r>
              <a:rPr lang="en-US" sz="1800" dirty="0"/>
              <a:t>posted register write: </a:t>
            </a:r>
            <a:r>
              <a:rPr lang="en-US" sz="1800" dirty="0" smtClean="0"/>
              <a:t>		total </a:t>
            </a:r>
            <a:r>
              <a:rPr lang="en-US" sz="1800" dirty="0" err="1"/>
              <a:t>dt</a:t>
            </a:r>
            <a:r>
              <a:rPr lang="en-US" sz="1800" dirty="0"/>
              <a:t>=1376us loops=10000 </a:t>
            </a:r>
            <a:r>
              <a:rPr lang="en-US" sz="1800" dirty="0" err="1" smtClean="0"/>
              <a:t>dt</a:t>
            </a:r>
            <a:r>
              <a:rPr lang="en-US" sz="1800" dirty="0" smtClean="0"/>
              <a:t>=</a:t>
            </a:r>
            <a:r>
              <a:rPr lang="en-US" sz="1800" dirty="0"/>
              <a:t>137ns</a:t>
            </a:r>
          </a:p>
          <a:p>
            <a:pPr marL="0" indent="0">
              <a:buNone/>
            </a:pPr>
            <a:r>
              <a:rPr lang="en-US" sz="1800" dirty="0" smtClean="0"/>
              <a:t>BAR0 </a:t>
            </a:r>
            <a:r>
              <a:rPr lang="en-US" sz="1800" dirty="0"/>
              <a:t>register read: </a:t>
            </a:r>
            <a:r>
              <a:rPr lang="en-US" sz="1800" dirty="0" smtClean="0"/>
              <a:t>		total </a:t>
            </a:r>
            <a:r>
              <a:rPr lang="en-US" sz="1800" dirty="0" err="1"/>
              <a:t>dt</a:t>
            </a:r>
            <a:r>
              <a:rPr lang="en-US" sz="1800" dirty="0"/>
              <a:t>=6812us loops=10000 </a:t>
            </a:r>
            <a:r>
              <a:rPr lang="en-US" sz="1800" dirty="0" err="1" smtClean="0"/>
              <a:t>dt</a:t>
            </a:r>
            <a:r>
              <a:rPr lang="en-US" sz="1800" dirty="0" smtClean="0"/>
              <a:t>=</a:t>
            </a:r>
            <a:r>
              <a:rPr lang="en-US" sz="1800" dirty="0"/>
              <a:t>681ns</a:t>
            </a:r>
          </a:p>
          <a:p>
            <a:pPr marL="0" indent="0">
              <a:buNone/>
            </a:pPr>
            <a:r>
              <a:rPr lang="en-US" sz="1800" dirty="0" smtClean="0"/>
              <a:t>BAR0 </a:t>
            </a:r>
            <a:r>
              <a:rPr lang="en-US" sz="1800" dirty="0"/>
              <a:t>flushed register write</a:t>
            </a:r>
            <a:r>
              <a:rPr lang="en-US" sz="1800" dirty="0" smtClean="0"/>
              <a:t>:	 	total </a:t>
            </a:r>
            <a:r>
              <a:rPr lang="en-US" sz="1800" dirty="0" err="1"/>
              <a:t>dt</a:t>
            </a:r>
            <a:r>
              <a:rPr lang="en-US" sz="1800" dirty="0"/>
              <a:t>=8233us loops=10000 </a:t>
            </a:r>
            <a:r>
              <a:rPr lang="en-US" sz="1800" dirty="0" err="1" smtClean="0"/>
              <a:t>dt</a:t>
            </a:r>
            <a:r>
              <a:rPr lang="en-US" sz="1800" dirty="0" smtClean="0"/>
              <a:t>=</a:t>
            </a:r>
            <a:r>
              <a:rPr lang="en-US" sz="1800" dirty="0"/>
              <a:t>823ns</a:t>
            </a:r>
          </a:p>
          <a:p>
            <a:pPr marL="0" indent="0">
              <a:buNone/>
            </a:pPr>
            <a:r>
              <a:rPr lang="en-US" sz="1800" dirty="0" smtClean="0"/>
              <a:t>BAR0 </a:t>
            </a:r>
            <a:r>
              <a:rPr lang="en-US" sz="1800" dirty="0"/>
              <a:t>flushed burst 8 </a:t>
            </a:r>
            <a:r>
              <a:rPr lang="en-US" sz="1800" dirty="0" err="1"/>
              <a:t>reg</a:t>
            </a:r>
            <a:r>
              <a:rPr lang="en-US" sz="1800" dirty="0"/>
              <a:t> write: </a:t>
            </a:r>
            <a:r>
              <a:rPr lang="en-US" sz="1800" dirty="0" smtClean="0"/>
              <a:t>	total </a:t>
            </a:r>
            <a:r>
              <a:rPr lang="en-US" sz="1800" dirty="0" err="1"/>
              <a:t>dt</a:t>
            </a:r>
            <a:r>
              <a:rPr lang="en-US" sz="1800" dirty="0"/>
              <a:t>=17870us loops=10000 </a:t>
            </a:r>
            <a:r>
              <a:rPr lang="en-US" sz="1800" dirty="0" err="1" smtClean="0"/>
              <a:t>dt</a:t>
            </a:r>
            <a:r>
              <a:rPr lang="en-US" sz="1800" dirty="0" smtClean="0"/>
              <a:t>=</a:t>
            </a:r>
            <a:r>
              <a:rPr lang="en-US" sz="1800" dirty="0">
                <a:solidFill>
                  <a:srgbClr val="FF0000"/>
                </a:solidFill>
              </a:rPr>
              <a:t>1787ns</a:t>
            </a:r>
          </a:p>
          <a:p>
            <a:pPr marL="0" indent="0">
              <a:buNone/>
            </a:pPr>
            <a:r>
              <a:rPr lang="en-US" sz="1800" dirty="0" smtClean="0"/>
              <a:t>BAR0 </a:t>
            </a:r>
            <a:r>
              <a:rPr lang="en-US" sz="1800" dirty="0"/>
              <a:t>locked </a:t>
            </a:r>
            <a:r>
              <a:rPr lang="en-US" sz="1800" dirty="0" err="1"/>
              <a:t>irqsave</a:t>
            </a:r>
            <a:r>
              <a:rPr lang="en-US" sz="1800" dirty="0"/>
              <a:t> flushed </a:t>
            </a:r>
            <a:r>
              <a:rPr lang="en-US" sz="1800" dirty="0" err="1" smtClean="0"/>
              <a:t>reg</a:t>
            </a:r>
            <a:r>
              <a:rPr lang="en-US" sz="1800" dirty="0" smtClean="0"/>
              <a:t> write</a:t>
            </a:r>
            <a:r>
              <a:rPr lang="en-US" sz="1800" dirty="0"/>
              <a:t>: total </a:t>
            </a:r>
            <a:r>
              <a:rPr lang="en-US" sz="1800" dirty="0" err="1"/>
              <a:t>dt</a:t>
            </a:r>
            <a:r>
              <a:rPr lang="en-US" sz="1800" dirty="0"/>
              <a:t>=10021us loops=10000 </a:t>
            </a:r>
            <a:r>
              <a:rPr lang="en-US" sz="1800" dirty="0" err="1" smtClean="0"/>
              <a:t>dt</a:t>
            </a:r>
            <a:r>
              <a:rPr lang="en-US" sz="1800" dirty="0" smtClean="0"/>
              <a:t>=</a:t>
            </a:r>
            <a:r>
              <a:rPr lang="en-US" sz="1800" dirty="0"/>
              <a:t>1002ns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LQCD requirements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2 and 4 GPUS per node</a:t>
            </a:r>
          </a:p>
          <a:p>
            <a:r>
              <a:rPr lang="en-US" dirty="0" smtClean="0"/>
              <a:t>L=16,24,32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 descr="APENET_latency_RM_100mh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28"/>
            <a:ext cx="10160000" cy="71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 descr="APENET_bandwidth_RM_100mh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90"/>
            <a:ext cx="10160000" cy="71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Performance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0160000" cy="71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 descr="PUT_me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905000"/>
            <a:ext cx="9601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on HW simulator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860749"/>
              </p:ext>
            </p:extLst>
          </p:nvPr>
        </p:nvGraphicFramePr>
        <p:xfrm>
          <a:off x="434776" y="1774824"/>
          <a:ext cx="9290448" cy="470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72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-EX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 descr="550x-Intel-Westmere-EX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828800"/>
            <a:ext cx="6494528" cy="487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36800" y="2133600"/>
            <a:ext cx="2743200" cy="4191000"/>
          </a:xfrm>
          <a:prstGeom prst="rect">
            <a:avLst/>
          </a:prstGeom>
          <a:noFill/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56400" y="3124200"/>
            <a:ext cx="30786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Lot’s of caches!!!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27800" y="4101405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Few processing:</a:t>
            </a:r>
          </a:p>
          <a:p>
            <a:r>
              <a:rPr lang="en-US" sz="2800" dirty="0" smtClean="0"/>
              <a:t>4 FP units are probably 1 pixel wide !!!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689600" y="5715000"/>
            <a:ext cx="1524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918200" y="54864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</p:cNvCxnSpPr>
          <p:nvPr/>
        </p:nvCxnSpPr>
        <p:spPr>
          <a:xfrm flipH="1" flipV="1">
            <a:off x="5080000" y="3048000"/>
            <a:ext cx="1676400" cy="368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2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GPU cluster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76400"/>
            <a:ext cx="9677400" cy="50974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GPU </a:t>
            </a:r>
            <a:r>
              <a:rPr lang="en-US" sz="2800" dirty="0"/>
              <a:t>cluster </a:t>
            </a:r>
            <a:r>
              <a:rPr lang="en-US" sz="2800" dirty="0" smtClean="0"/>
              <a:t>has:</a:t>
            </a:r>
          </a:p>
          <a:p>
            <a:r>
              <a:rPr lang="en-US" sz="2800" dirty="0"/>
              <a:t>V</a:t>
            </a:r>
            <a:r>
              <a:rPr lang="en-US" sz="2800" dirty="0" smtClean="0"/>
              <a:t>ery </a:t>
            </a:r>
            <a:r>
              <a:rPr lang="en-US" sz="2800" dirty="0"/>
              <a:t>good flops/$ W/$ ratios</a:t>
            </a:r>
          </a:p>
          <a:p>
            <a:r>
              <a:rPr lang="en-US" sz="2800" dirty="0" smtClean="0"/>
              <a:t>Readily available</a:t>
            </a:r>
          </a:p>
          <a:p>
            <a:r>
              <a:rPr lang="en-US" sz="2800" dirty="0" smtClean="0"/>
              <a:t>Developer friendly, same technology from laptop to cluster</a:t>
            </a:r>
          </a:p>
          <a:p>
            <a:r>
              <a:rPr lang="en-US" sz="2800" dirty="0" smtClean="0"/>
              <a:t>Good support from industry</a:t>
            </a:r>
          </a:p>
          <a:p>
            <a:r>
              <a:rPr lang="en-US" sz="2800" dirty="0" smtClean="0"/>
              <a:t>Active developments for LQCD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Missing </a:t>
            </a:r>
            <a:r>
              <a:rPr lang="en-US" sz="2800" dirty="0"/>
              <a:t>piece: a good network </a:t>
            </a:r>
            <a:r>
              <a:rPr lang="en-US" sz="2800" dirty="0" smtClean="0"/>
              <a:t>interconnect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GPGPU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752600"/>
            <a:ext cx="4016828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1752600"/>
            <a:ext cx="4270448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200" y="5791200"/>
            <a:ext cx="47438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Lot’s of computing units !!!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546600" y="3733800"/>
            <a:ext cx="12192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03200" y="1676401"/>
            <a:ext cx="9753600" cy="19050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What are the </a:t>
            </a:r>
            <a:r>
              <a:rPr lang="en-US" sz="4000" dirty="0" smtClean="0">
                <a:solidFill>
                  <a:srgbClr val="FF0000"/>
                </a:solidFill>
              </a:rPr>
              <a:t>differences ?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dirty="0"/>
              <a:t>Why should we </a:t>
            </a:r>
            <a:r>
              <a:rPr lang="en-US" sz="4000" dirty="0" smtClean="0"/>
              <a:t>bother ?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81927-EEBA-6146-B9DE-C95BEBE456B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1361" y="4724400"/>
            <a:ext cx="6917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They show different trade-offs !!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38679" y="5715000"/>
            <a:ext cx="408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And the theory is…..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24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the power is spent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70000" y="1752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“chips are power limited and most power is spent moving data around”*</a:t>
            </a:r>
            <a:endParaRPr lang="en-US" sz="24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2800" y="2819401"/>
            <a:ext cx="27432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smtClean="0"/>
              <a:t>4 cm</a:t>
            </a:r>
            <a:r>
              <a:rPr lang="en-US" sz="2400" baseline="30000" smtClean="0"/>
              <a:t>2</a:t>
            </a:r>
            <a:r>
              <a:rPr lang="en-US" sz="2400" smtClean="0"/>
              <a:t> chip</a:t>
            </a:r>
          </a:p>
          <a:p>
            <a:r>
              <a:rPr lang="en-US" sz="2400" smtClean="0"/>
              <a:t>4000 64bit FPU fit</a:t>
            </a:r>
          </a:p>
          <a:p>
            <a:r>
              <a:rPr lang="en-US" sz="2400" smtClean="0"/>
              <a:t>Moving 64bits on chip == 10FMAs</a:t>
            </a:r>
          </a:p>
          <a:p>
            <a:r>
              <a:rPr lang="en-US" sz="2400" smtClean="0"/>
              <a:t>Moving 64bits off chip == 20FMAs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51600" y="6781800"/>
            <a:ext cx="2387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*Bill Dally, </a:t>
            </a:r>
            <a:r>
              <a:rPr lang="en-US" sz="1200" dirty="0" err="1" smtClean="0"/>
              <a:t>Nvidia</a:t>
            </a:r>
            <a:r>
              <a:rPr lang="en-US" sz="1200" dirty="0" smtClean="0"/>
              <a:t> Corp. talk at SC09</a:t>
            </a:r>
            <a:endParaRPr lang="en-US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2667000"/>
            <a:ext cx="4572000" cy="364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27432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800" y="2895600"/>
            <a:ext cx="315468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9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03200" y="1676401"/>
            <a:ext cx="9753600" cy="1905000"/>
          </a:xfrm>
        </p:spPr>
        <p:txBody>
          <a:bodyPr/>
          <a:lstStyle/>
          <a:p>
            <a:r>
              <a:rPr lang="en-US" sz="4000" dirty="0"/>
              <a:t>What are the differences?</a:t>
            </a:r>
          </a:p>
          <a:p>
            <a:r>
              <a:rPr lang="en-US" sz="4000" dirty="0">
                <a:solidFill>
                  <a:srgbClr val="FF0000"/>
                </a:solidFill>
              </a:rPr>
              <a:t>Why should we bother?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81927-EEBA-6146-B9DE-C95BEBE456B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600" y="39624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Today: at least a factor 2 in </a:t>
            </a:r>
            <a:r>
              <a:rPr lang="en-US" sz="4000" dirty="0" err="1" smtClean="0"/>
              <a:t>perf</a:t>
            </a:r>
            <a:r>
              <a:rPr lang="en-US" sz="4000" dirty="0" smtClean="0"/>
              <a:t>/price ratio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600" y="54102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Tomorrow: CPU &amp; GPU converging, see current ATI Fusion</a:t>
            </a:r>
          </a:p>
        </p:txBody>
      </p:sp>
    </p:spTree>
    <p:extLst>
      <p:ext uri="{BB962C8B-B14F-4D97-AF65-F5344CB8AC3E}">
        <p14:creationId xmlns:p14="http://schemas.microsoft.com/office/powerpoint/2010/main" val="6601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4648200"/>
            <a:ext cx="2895600" cy="2151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latest top GPUs…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 descr="Tesla C209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600200"/>
            <a:ext cx="5634718" cy="3124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590800"/>
            <a:ext cx="43180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ent Arrow 7"/>
          <p:cNvSpPr/>
          <p:nvPr/>
        </p:nvSpPr>
        <p:spPr>
          <a:xfrm flipV="1">
            <a:off x="2946400" y="4800600"/>
            <a:ext cx="3352800" cy="12954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5400" y="2133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Dell PowerEdge C410x  </a:t>
            </a:r>
          </a:p>
        </p:txBody>
      </p:sp>
    </p:spTree>
    <p:extLst>
      <p:ext uri="{BB962C8B-B14F-4D97-AF65-F5344CB8AC3E}">
        <p14:creationId xmlns:p14="http://schemas.microsoft.com/office/powerpoint/2010/main" val="10750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GPUs are prototype of future many-core arch (MIC,…)</a:t>
            </a:r>
          </a:p>
          <a:p>
            <a:r>
              <a:rPr lang="en-US" dirty="0" smtClean="0"/>
              <a:t>Good $/</a:t>
            </a:r>
            <a:r>
              <a:rPr lang="en-US" dirty="0" err="1" smtClean="0"/>
              <a:t>Gflops</a:t>
            </a:r>
            <a:r>
              <a:rPr lang="en-US" dirty="0" smtClean="0"/>
              <a:t> and $/W</a:t>
            </a:r>
          </a:p>
          <a:p>
            <a:r>
              <a:rPr lang="en-US" dirty="0" smtClean="0"/>
              <a:t>Increasingly good for HEP theory groups (LQCD,…)</a:t>
            </a:r>
          </a:p>
          <a:p>
            <a:r>
              <a:rPr lang="en-US" dirty="0" smtClean="0"/>
              <a:t>Protect legacy:</a:t>
            </a:r>
          </a:p>
          <a:p>
            <a:pPr lvl="1"/>
            <a:r>
              <a:rPr lang="en-US" dirty="0" smtClean="0"/>
              <a:t>Run old codes on CPU</a:t>
            </a:r>
          </a:p>
          <a:p>
            <a:pPr lvl="1"/>
            <a:r>
              <a:rPr lang="en-US" dirty="0" smtClean="0"/>
              <a:t>Slowly migrate to GPU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first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76401"/>
            <a:ext cx="9753600" cy="2362199"/>
          </a:xfrm>
        </p:spPr>
        <p:txBody>
          <a:bodyPr anchor="t"/>
          <a:lstStyle/>
          <a:p>
            <a:r>
              <a:rPr lang="en-US" dirty="0" smtClean="0"/>
              <a:t>Today needs: lots of MC</a:t>
            </a:r>
          </a:p>
          <a:p>
            <a:r>
              <a:rPr lang="en-US" dirty="0" smtClean="0"/>
              <a:t>Our proposal: GPU accelerated MC</a:t>
            </a:r>
          </a:p>
          <a:p>
            <a:r>
              <a:rPr lang="en-US" dirty="0" smtClean="0"/>
              <a:t>Unofficially: </a:t>
            </a:r>
            <a:r>
              <a:rPr lang="en-US" dirty="0"/>
              <a:t>i</a:t>
            </a:r>
            <a:r>
              <a:rPr lang="en-US" dirty="0" smtClean="0"/>
              <a:t>nterest by </a:t>
            </a:r>
            <a:r>
              <a:rPr lang="en-US" dirty="0" err="1" smtClean="0"/>
              <a:t>Nvidia</a:t>
            </a:r>
            <a:r>
              <a:rPr lang="en-US" dirty="0" smtClean="0"/>
              <a:t>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46200" y="5334000"/>
            <a:ext cx="1380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NVidia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94200" y="4267200"/>
            <a:ext cx="1279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CERN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75481" y="5334000"/>
            <a:ext cx="18145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Intel MIC</a:t>
            </a:r>
            <a:endParaRPr lang="en-US" sz="3200" dirty="0"/>
          </a:p>
        </p:txBody>
      </p:sp>
      <p:cxnSp>
        <p:nvCxnSpPr>
          <p:cNvPr id="11" name="Curved Connector 10"/>
          <p:cNvCxnSpPr>
            <a:stCxn id="7" idx="0"/>
            <a:endCxn id="8" idx="1"/>
          </p:cNvCxnSpPr>
          <p:nvPr/>
        </p:nvCxnSpPr>
        <p:spPr>
          <a:xfrm rot="5400000" flipH="1" flipV="1">
            <a:off x="2828221" y="3768021"/>
            <a:ext cx="774412" cy="2357546"/>
          </a:xfrm>
          <a:prstGeom prst="curved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8" idx="3"/>
            <a:endCxn id="9" idx="0"/>
          </p:cNvCxnSpPr>
          <p:nvPr/>
        </p:nvCxnSpPr>
        <p:spPr>
          <a:xfrm>
            <a:off x="5673316" y="4559588"/>
            <a:ext cx="2309425" cy="774412"/>
          </a:xfrm>
          <a:prstGeom prst="curved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9" idx="2"/>
            <a:endCxn id="7" idx="2"/>
          </p:cNvCxnSpPr>
          <p:nvPr/>
        </p:nvCxnSpPr>
        <p:spPr>
          <a:xfrm rot="5400000">
            <a:off x="5009698" y="2945733"/>
            <a:ext cx="12700" cy="5946087"/>
          </a:xfrm>
          <a:prstGeom prst="curvedConnector3">
            <a:avLst>
              <a:gd name="adj1" fmla="val 6266039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08400" y="5638800"/>
            <a:ext cx="255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Closing the loop 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A GPU and Network accelerated cluster:</a:t>
            </a:r>
          </a:p>
          <a:p>
            <a:pPr marL="0" indent="0" algn="ctr">
              <a:buNone/>
            </a:pPr>
            <a:r>
              <a:rPr lang="en-US" dirty="0" smtClean="0"/>
              <a:t>Could it be the prototype </a:t>
            </a:r>
            <a:r>
              <a:rPr lang="en-US" dirty="0"/>
              <a:t>of the SuperB computing platform ?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APEnet+ HW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structure</a:t>
            </a:r>
          </a:p>
          <a:p>
            <a:r>
              <a:rPr lang="en-US" dirty="0" smtClean="0"/>
              <a:t>Test card</a:t>
            </a:r>
          </a:p>
          <a:p>
            <a:r>
              <a:rPr lang="en-US" dirty="0" smtClean="0"/>
              <a:t>Final card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CAVEAT: immature situation, rapidly converging</a:t>
            </a:r>
          </a:p>
          <a:p>
            <a:pPr marL="0" indent="0" algn="ctr">
              <a:buNone/>
            </a:pPr>
            <a:r>
              <a:rPr lang="en-US" sz="2800" dirty="0"/>
              <a:t>V</a:t>
            </a:r>
            <a:r>
              <a:rPr lang="en-US" sz="2800" dirty="0" smtClean="0"/>
              <a:t>ery early figures, improving every day</a:t>
            </a:r>
          </a:p>
          <a:p>
            <a:pPr marL="0" indent="0" algn="ctr">
              <a:buNone/>
            </a:pPr>
            <a:r>
              <a:rPr lang="en-US" sz="2800" dirty="0" smtClean="0"/>
              <a:t>Releasing conservative assumptions</a:t>
            </a:r>
          </a:p>
          <a:p>
            <a:pPr marL="0" indent="0" algn="ctr">
              <a:buNone/>
            </a:pPr>
            <a:r>
              <a:rPr lang="en-US" sz="2800" dirty="0" err="1" smtClean="0"/>
              <a:t>Eg</a:t>
            </a:r>
            <a:r>
              <a:rPr lang="en-US" sz="2800" dirty="0" smtClean="0"/>
              <a:t>: in a few hours, from 30us to 7us latency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APEnet+ HW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27000" y="1447800"/>
            <a:ext cx="5867400" cy="5181600"/>
            <a:chOff x="431800" y="1752600"/>
            <a:chExt cx="5962230" cy="4849984"/>
          </a:xfrm>
        </p:grpSpPr>
        <p:sp>
          <p:nvSpPr>
            <p:cNvPr id="68" name="Rectangle 67"/>
            <p:cNvSpPr/>
            <p:nvPr/>
          </p:nvSpPr>
          <p:spPr>
            <a:xfrm>
              <a:off x="431800" y="2150082"/>
              <a:ext cx="4471673" cy="40079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93641" y="3342528"/>
              <a:ext cx="3080486" cy="86121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r>
                <a:rPr lang="en-US" sz="1000" dirty="0"/>
                <a:t>r</a:t>
              </a:r>
              <a:r>
                <a:rPr lang="en-US" sz="1000" dirty="0" smtClean="0"/>
                <a:t>outer</a:t>
              </a:r>
              <a:endParaRPr lang="en-US" sz="1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021728" y="3441899"/>
              <a:ext cx="1258693" cy="6624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7x7 ports switch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60517" y="2315700"/>
              <a:ext cx="430606" cy="662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t</a:t>
              </a:r>
              <a:r>
                <a:rPr lang="en-US" sz="1000" dirty="0" smtClean="0"/>
                <a:t>orus</a:t>
              </a:r>
              <a:endParaRPr lang="en-US" sz="1000" baseline="30000" dirty="0" smtClean="0"/>
            </a:p>
            <a:p>
              <a:pPr algn="ctr"/>
              <a:r>
                <a:rPr lang="en-US" sz="1000" dirty="0" smtClean="0"/>
                <a:t>link</a:t>
              </a:r>
              <a:endParaRPr lang="en-US" sz="1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23617" y="2315700"/>
              <a:ext cx="430606" cy="662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torus</a:t>
              </a:r>
              <a:endParaRPr lang="en-US" sz="1000" dirty="0"/>
            </a:p>
            <a:p>
              <a:pPr algn="ctr"/>
              <a:r>
                <a:rPr lang="en-US" sz="1000" dirty="0"/>
                <a:t>link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253593" y="2315700"/>
              <a:ext cx="430606" cy="662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torus</a:t>
              </a:r>
              <a:endParaRPr lang="en-US" sz="1000" dirty="0"/>
            </a:p>
            <a:p>
              <a:pPr algn="ctr"/>
              <a:r>
                <a:rPr lang="en-US" sz="1000" dirty="0"/>
                <a:t>link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83569" y="2315700"/>
              <a:ext cx="430606" cy="662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torus</a:t>
              </a:r>
              <a:endParaRPr lang="en-US" sz="1000" dirty="0"/>
            </a:p>
            <a:p>
              <a:pPr algn="ctr"/>
              <a:r>
                <a:rPr lang="en-US" sz="1000" dirty="0"/>
                <a:t>link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313545" y="2315700"/>
              <a:ext cx="430606" cy="662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torus</a:t>
              </a:r>
              <a:endParaRPr lang="en-US" sz="1000" dirty="0"/>
            </a:p>
            <a:p>
              <a:pPr algn="ctr"/>
              <a:r>
                <a:rPr lang="en-US" sz="1000" dirty="0"/>
                <a:t>link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843521" y="2315700"/>
              <a:ext cx="430606" cy="66247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torus</a:t>
              </a:r>
              <a:endParaRPr lang="en-US" sz="1000" dirty="0"/>
            </a:p>
            <a:p>
              <a:pPr algn="ctr"/>
              <a:r>
                <a:rPr lang="en-US" sz="1000" dirty="0"/>
                <a:t>link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93641" y="4501851"/>
              <a:ext cx="794964" cy="49685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TX/RX FIFOs &amp; Logic</a:t>
              </a:r>
              <a:endParaRPr lang="en-US" sz="10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12915" y="3441899"/>
              <a:ext cx="563100" cy="3312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r</a:t>
              </a:r>
              <a:r>
                <a:rPr lang="en-US" sz="1000" dirty="0" smtClean="0"/>
                <a:t>outing logic</a:t>
              </a:r>
              <a:endParaRPr lang="en-US" sz="10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412915" y="3839381"/>
              <a:ext cx="563100" cy="2649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arbiter</a:t>
              </a:r>
              <a:endParaRPr lang="en-US" sz="1000" dirty="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5400000">
              <a:off x="1226189" y="3176336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5400000">
              <a:off x="1757315" y="3176336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>
              <a:off x="2320415" y="3176336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2817267" y="3176336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3347243" y="3176336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5400000">
              <a:off x="3877219" y="3176336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5400000">
              <a:off x="1161092" y="2116383"/>
              <a:ext cx="331235" cy="1150"/>
            </a:xfrm>
            <a:prstGeom prst="straightConnector1">
              <a:avLst/>
            </a:prstGeom>
            <a:ln w="22225">
              <a:headEnd type="none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5400000">
              <a:off x="1260463" y="2116383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259888" y="1752600"/>
              <a:ext cx="26498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30000" dirty="0" smtClean="0"/>
                <a:t>+</a:t>
              </a:r>
              <a:endParaRPr lang="en-US" sz="1000" baseline="300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rot="5400000">
              <a:off x="1724192" y="2116383"/>
              <a:ext cx="331235" cy="1150"/>
            </a:xfrm>
            <a:prstGeom prst="straightConnector1">
              <a:avLst/>
            </a:prstGeom>
            <a:ln w="22225">
              <a:headEnd type="none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>
              <a:off x="1823562" y="2116383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822987" y="1752600"/>
              <a:ext cx="26498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30000" dirty="0" smtClean="0"/>
                <a:t>-</a:t>
              </a:r>
              <a:endParaRPr lang="en-US" sz="1000" baseline="300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rot="5400000">
              <a:off x="2254168" y="2116383"/>
              <a:ext cx="331235" cy="1150"/>
            </a:xfrm>
            <a:prstGeom prst="straightConnector1">
              <a:avLst/>
            </a:prstGeom>
            <a:ln w="22225">
              <a:headEnd type="none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>
              <a:off x="2353538" y="2116383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352962" y="1752600"/>
              <a:ext cx="26498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Y</a:t>
              </a:r>
              <a:r>
                <a:rPr lang="en-US" sz="1000" baseline="30000" dirty="0" smtClean="0"/>
                <a:t>+</a:t>
              </a:r>
              <a:endParaRPr lang="en-US" sz="1000" baseline="30000" dirty="0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rot="5400000">
              <a:off x="2784144" y="2116383"/>
              <a:ext cx="331235" cy="1150"/>
            </a:xfrm>
            <a:prstGeom prst="straightConnector1">
              <a:avLst/>
            </a:prstGeom>
            <a:ln w="22225">
              <a:headEnd type="none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5400000">
              <a:off x="2883514" y="2116383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882938" y="1752600"/>
              <a:ext cx="26498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Y</a:t>
              </a:r>
              <a:r>
                <a:rPr lang="en-US" sz="1000" baseline="30000" dirty="0" smtClean="0"/>
                <a:t>-</a:t>
              </a:r>
              <a:endParaRPr lang="en-US" sz="1000" baseline="30000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rot="5400000">
              <a:off x="3314120" y="2116383"/>
              <a:ext cx="331235" cy="1150"/>
            </a:xfrm>
            <a:prstGeom prst="straightConnector1">
              <a:avLst/>
            </a:prstGeom>
            <a:ln w="22225">
              <a:headEnd type="none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3413490" y="2116383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3412916" y="1752600"/>
              <a:ext cx="26498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Z</a:t>
              </a:r>
              <a:r>
                <a:rPr lang="en-US" sz="1000" baseline="30000" dirty="0" smtClean="0"/>
                <a:t>+</a:t>
              </a:r>
              <a:endParaRPr lang="en-US" sz="1000" baseline="30000" dirty="0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rot="5400000">
              <a:off x="3844096" y="2116383"/>
              <a:ext cx="331235" cy="1150"/>
            </a:xfrm>
            <a:prstGeom prst="straightConnector1">
              <a:avLst/>
            </a:prstGeom>
            <a:ln w="22225">
              <a:headEnd type="none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5400000">
              <a:off x="3943466" y="2116383"/>
              <a:ext cx="331235" cy="1150"/>
            </a:xfrm>
            <a:prstGeom prst="straightConnector1">
              <a:avLst/>
            </a:prstGeom>
            <a:ln w="22225">
              <a:headEnd type="stealth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942892" y="1752600"/>
              <a:ext cx="26498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Z</a:t>
              </a:r>
              <a:r>
                <a:rPr lang="en-US" sz="1000" baseline="30000" dirty="0" smtClean="0"/>
                <a:t>-</a:t>
              </a:r>
              <a:endParaRPr lang="en-US" sz="1000" baseline="300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193641" y="5429309"/>
              <a:ext cx="794964" cy="563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PCIe</a:t>
              </a:r>
              <a:r>
                <a:rPr lang="en-US" sz="1000" dirty="0" smtClean="0"/>
                <a:t> X8 Gen2 core</a:t>
              </a:r>
              <a:endParaRPr lang="en-US" sz="10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485457" y="5429309"/>
              <a:ext cx="794964" cy="563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NIOS II processor</a:t>
              </a:r>
              <a:endParaRPr lang="en-US" sz="1000" dirty="0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2021728" y="5164321"/>
              <a:ext cx="149055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77" idx="2"/>
              <a:endCxn id="104" idx="0"/>
            </p:cNvCxnSpPr>
            <p:nvPr/>
          </p:nvCxnSpPr>
          <p:spPr>
            <a:xfrm rot="5400000">
              <a:off x="1375820" y="5214006"/>
              <a:ext cx="430606" cy="1150"/>
            </a:xfrm>
            <a:prstGeom prst="straightConnector1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endCxn id="77" idx="0"/>
            </p:cNvCxnSpPr>
            <p:nvPr/>
          </p:nvCxnSpPr>
          <p:spPr>
            <a:xfrm rot="5400000">
              <a:off x="1458628" y="4369357"/>
              <a:ext cx="264988" cy="1150"/>
            </a:xfrm>
            <a:prstGeom prst="straightConnector1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Elbow Connector 84"/>
            <p:cNvCxnSpPr>
              <a:stCxn id="104" idx="3"/>
            </p:cNvCxnSpPr>
            <p:nvPr/>
          </p:nvCxnSpPr>
          <p:spPr>
            <a:xfrm flipV="1">
              <a:off x="1988605" y="5197445"/>
              <a:ext cx="298112" cy="513414"/>
            </a:xfrm>
            <a:prstGeom prst="bentConnector2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Elbow Connector 84"/>
            <p:cNvCxnSpPr>
              <a:stCxn id="105" idx="0"/>
            </p:cNvCxnSpPr>
            <p:nvPr/>
          </p:nvCxnSpPr>
          <p:spPr>
            <a:xfrm rot="5400000" flipH="1" flipV="1">
              <a:off x="2750445" y="5296815"/>
              <a:ext cx="264988" cy="1150"/>
            </a:xfrm>
            <a:prstGeom prst="bentConnector3">
              <a:avLst>
                <a:gd name="adj1" fmla="val 50000"/>
              </a:avLst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Elbow Connector 84"/>
            <p:cNvCxnSpPr>
              <a:stCxn id="77" idx="3"/>
            </p:cNvCxnSpPr>
            <p:nvPr/>
          </p:nvCxnSpPr>
          <p:spPr>
            <a:xfrm>
              <a:off x="1988605" y="4750277"/>
              <a:ext cx="298112" cy="380920"/>
            </a:xfrm>
            <a:prstGeom prst="bentConnector2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3677903" y="4534974"/>
              <a:ext cx="960582" cy="563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collective communication block</a:t>
              </a:r>
              <a:endParaRPr lang="en-US" sz="1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677903" y="5429309"/>
              <a:ext cx="960582" cy="563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memory controller</a:t>
              </a:r>
              <a:endParaRPr lang="en-US" sz="10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466572" y="5429309"/>
              <a:ext cx="927458" cy="5631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DDR3</a:t>
              </a:r>
            </a:p>
            <a:p>
              <a:pPr algn="ctr"/>
              <a:r>
                <a:rPr lang="en-US" sz="1000" dirty="0" smtClean="0"/>
                <a:t>Module</a:t>
              </a:r>
              <a:endParaRPr lang="en-US" sz="1000" dirty="0"/>
            </a:p>
          </p:txBody>
        </p:sp>
        <p:cxnSp>
          <p:nvCxnSpPr>
            <p:cNvPr id="115" name="Elbow Connector 84"/>
            <p:cNvCxnSpPr>
              <a:endCxn id="112" idx="1"/>
            </p:cNvCxnSpPr>
            <p:nvPr/>
          </p:nvCxnSpPr>
          <p:spPr>
            <a:xfrm rot="5400000" flipH="1" flipV="1">
              <a:off x="3371511" y="4824805"/>
              <a:ext cx="314673" cy="298112"/>
            </a:xfrm>
            <a:prstGeom prst="bentConnector2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>
              <a:stCxn id="114" idx="1"/>
              <a:endCxn id="113" idx="3"/>
            </p:cNvCxnSpPr>
            <p:nvPr/>
          </p:nvCxnSpPr>
          <p:spPr>
            <a:xfrm rot="10800000">
              <a:off x="4638485" y="5710859"/>
              <a:ext cx="828088" cy="1150"/>
            </a:xfrm>
            <a:prstGeom prst="bentConnector3">
              <a:avLst>
                <a:gd name="adj1" fmla="val 50000"/>
              </a:avLst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2352962" y="4965580"/>
              <a:ext cx="11612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128@250MHz bus</a:t>
              </a:r>
            </a:p>
          </p:txBody>
        </p:sp>
        <p:cxnSp>
          <p:nvCxnSpPr>
            <p:cNvPr id="118" name="Straight Arrow Connector 117"/>
            <p:cNvCxnSpPr>
              <a:stCxn id="104" idx="2"/>
            </p:cNvCxnSpPr>
            <p:nvPr/>
          </p:nvCxnSpPr>
          <p:spPr>
            <a:xfrm rot="5400000">
              <a:off x="1309573" y="6273959"/>
              <a:ext cx="563100" cy="1150"/>
            </a:xfrm>
            <a:prstGeom prst="straightConnector1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624246" y="6323643"/>
              <a:ext cx="1489024" cy="278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/>
                <a:t>PCIe</a:t>
              </a:r>
              <a:r>
                <a:rPr lang="en-US" sz="700" dirty="0" smtClean="0"/>
                <a:t> X8 Gen2 8@5 </a:t>
              </a:r>
              <a:r>
                <a:rPr lang="en-US" sz="700" dirty="0" err="1" smtClean="0"/>
                <a:t>Gbps</a:t>
              </a:r>
              <a:endParaRPr lang="en-US" sz="700" dirty="0" smtClean="0"/>
            </a:p>
          </p:txBody>
        </p:sp>
        <p:cxnSp>
          <p:nvCxnSpPr>
            <p:cNvPr id="120" name="Elbow Connector 84"/>
            <p:cNvCxnSpPr>
              <a:endCxn id="113" idx="1"/>
            </p:cNvCxnSpPr>
            <p:nvPr/>
          </p:nvCxnSpPr>
          <p:spPr>
            <a:xfrm rot="16200000" flipH="1">
              <a:off x="3272140" y="5305096"/>
              <a:ext cx="513414" cy="298112"/>
            </a:xfrm>
            <a:prstGeom prst="bentConnector2">
              <a:avLst/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5466572" y="4534974"/>
              <a:ext cx="927458" cy="5631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100/1000 Eth port</a:t>
              </a:r>
              <a:endParaRPr lang="en-US" sz="1000" dirty="0"/>
            </a:p>
          </p:txBody>
        </p:sp>
        <p:cxnSp>
          <p:nvCxnSpPr>
            <p:cNvPr id="122" name="Elbow Connector 121"/>
            <p:cNvCxnSpPr>
              <a:stCxn id="121" idx="1"/>
              <a:endCxn id="112" idx="3"/>
            </p:cNvCxnSpPr>
            <p:nvPr/>
          </p:nvCxnSpPr>
          <p:spPr>
            <a:xfrm rot="10800000">
              <a:off x="4638485" y="4816524"/>
              <a:ext cx="828088" cy="1150"/>
            </a:xfrm>
            <a:prstGeom prst="bentConnector3">
              <a:avLst>
                <a:gd name="adj1" fmla="val 50000"/>
              </a:avLst>
            </a:prstGeom>
            <a:ln w="22225">
              <a:headEnd type="stealth" w="med" len="med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498047" y="3377529"/>
              <a:ext cx="338554" cy="95181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000" dirty="0" err="1" smtClean="0"/>
                <a:t>Altera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Stratix</a:t>
              </a:r>
              <a:r>
                <a:rPr lang="en-US" sz="1000" dirty="0" smtClean="0"/>
                <a:t> IV</a:t>
              </a:r>
              <a:endParaRPr lang="en-US" sz="1000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794000" y="6400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FPGA blocks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5816600" y="1676400"/>
            <a:ext cx="4292600" cy="5300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3D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Torus, scaling up to thousands of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nodes</a:t>
            </a:r>
          </a:p>
          <a:p>
            <a:pPr lvl="2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packet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auto-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routing</a:t>
            </a:r>
          </a:p>
          <a:p>
            <a:pPr lvl="2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x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34+34 </a:t>
            </a:r>
            <a:r>
              <a:rPr lang="en-US" sz="1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Gbps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links</a:t>
            </a:r>
          </a:p>
          <a:p>
            <a:pPr lvl="2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Fixed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costs: 1 card + 3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cables</a:t>
            </a:r>
            <a:endParaRPr lang="en-US" sz="1600" dirty="0">
              <a:latin typeface="Times New Roman"/>
              <a:cs typeface="Times New Roman"/>
            </a:endParaRPr>
          </a:p>
          <a:p>
            <a:pPr lvl="1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PCIe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 X8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gen2</a:t>
            </a:r>
          </a:p>
          <a:p>
            <a:pPr lvl="2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peak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BW 4+4 GB/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endParaRPr lang="en-US" sz="1800" dirty="0">
              <a:latin typeface="Times New Roman"/>
              <a:cs typeface="Times New Roman"/>
            </a:endParaRPr>
          </a:p>
          <a:p>
            <a:pPr lvl="1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US" sz="20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Network Processor</a:t>
            </a:r>
          </a:p>
          <a:p>
            <a:pPr lvl="2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Powerful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zero-copy RDMA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host interface</a:t>
            </a:r>
          </a:p>
          <a:p>
            <a:pPr lvl="2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-board processing</a:t>
            </a:r>
            <a:endParaRPr lang="en-US" sz="1800" dirty="0">
              <a:latin typeface="Times New Roman"/>
              <a:cs typeface="Times New Roman"/>
            </a:endParaRPr>
          </a:p>
          <a:p>
            <a:pPr lvl="2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Experimental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direct GPU interface 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indent="-342900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SW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: MPI (high-level), RDMA API (low-level)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2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APEnet+ HW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03200" y="1676401"/>
            <a:ext cx="48006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Test Board</a:t>
            </a:r>
          </a:p>
          <a:p>
            <a:r>
              <a:rPr lang="en-US" sz="2400" dirty="0" smtClean="0"/>
              <a:t>Based on Altera development kit</a:t>
            </a:r>
          </a:p>
          <a:p>
            <a:r>
              <a:rPr lang="en-US" sz="2400" dirty="0" smtClean="0"/>
              <a:t>Smaller FPGA</a:t>
            </a:r>
          </a:p>
          <a:p>
            <a:r>
              <a:rPr lang="en-US" sz="2400" dirty="0" smtClean="0"/>
              <a:t>Custom daughter card with 3 link cages</a:t>
            </a:r>
          </a:p>
          <a:p>
            <a:r>
              <a:rPr lang="en-US" sz="2400" dirty="0" smtClean="0"/>
              <a:t>Max link speed is half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DDF34-E7A8-CC43-8707-1B23FF53EE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2" descr="H:\work\ape\apelink\docs\images\apenet+_layou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5240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1000" y="1676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APEnet+ final board, 4+2 links</a:t>
            </a:r>
            <a:endParaRPr lang="en-US" dirty="0"/>
          </a:p>
        </p:txBody>
      </p:sp>
      <p:pic>
        <p:nvPicPr>
          <p:cNvPr id="9" name="Picture 8" descr="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24400"/>
            <a:ext cx="35893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qsfp_product_over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5181600"/>
            <a:ext cx="31448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-Up Arrow 10"/>
          <p:cNvSpPr/>
          <p:nvPr/>
        </p:nvSpPr>
        <p:spPr>
          <a:xfrm flipH="1">
            <a:off x="5689600" y="4191000"/>
            <a:ext cx="1066800" cy="1981200"/>
          </a:xfrm>
          <a:prstGeom prst="leftUpArrow">
            <a:avLst>
              <a:gd name="adj1" fmla="val 18493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55694" y="4495800"/>
            <a:ext cx="3876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 options: copper or </a:t>
            </a:r>
            <a:r>
              <a:rPr lang="en-US" dirty="0" err="1" smtClean="0">
                <a:solidFill>
                  <a:srgbClr val="FF0000"/>
                </a:solidFill>
              </a:rPr>
              <a:t>fibre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from </a:t>
            </a:r>
            <a:r>
              <a:rPr lang="en-US" dirty="0" smtClean="0"/>
              <a:t>LQCD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GPU cluster node:</a:t>
            </a:r>
          </a:p>
          <a:p>
            <a:r>
              <a:rPr lang="en-US" dirty="0" smtClean="0"/>
              <a:t>A dual-socket multi-core CPU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Nvidia</a:t>
            </a:r>
            <a:r>
              <a:rPr lang="en-US" dirty="0" smtClean="0"/>
              <a:t> M20XX GPUs</a:t>
            </a:r>
          </a:p>
          <a:p>
            <a:r>
              <a:rPr lang="en-US" dirty="0"/>
              <a:t>one APEnet</a:t>
            </a:r>
            <a:r>
              <a:rPr lang="en-US" dirty="0" smtClean="0"/>
              <a:t>+ card</a:t>
            </a:r>
          </a:p>
          <a:p>
            <a:pPr marL="0" indent="0">
              <a:buNone/>
            </a:pPr>
            <a:r>
              <a:rPr lang="en-US" dirty="0" smtClean="0"/>
              <a:t>Our case study:</a:t>
            </a:r>
          </a:p>
          <a:p>
            <a:r>
              <a:rPr lang="en-US" dirty="0" smtClean="0"/>
              <a:t>64^3x128 lattice</a:t>
            </a:r>
          </a:p>
          <a:p>
            <a:r>
              <a:rPr lang="en-US" dirty="0" smtClean="0"/>
              <a:t>Wilson fermions</a:t>
            </a:r>
          </a:p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 11th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D.Rossetti,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908800" y="1905000"/>
            <a:ext cx="2895600" cy="2819400"/>
            <a:chOff x="6908800" y="1905000"/>
            <a:chExt cx="2895600" cy="2819400"/>
          </a:xfrm>
        </p:grpSpPr>
        <p:grpSp>
          <p:nvGrpSpPr>
            <p:cNvPr id="8" name="Group 7"/>
            <p:cNvGrpSpPr/>
            <p:nvPr/>
          </p:nvGrpSpPr>
          <p:grpSpPr>
            <a:xfrm>
              <a:off x="6908800" y="2057400"/>
              <a:ext cx="2895600" cy="2667000"/>
              <a:chOff x="6908800" y="2057400"/>
              <a:chExt cx="2895600" cy="2667000"/>
            </a:xfrm>
          </p:grpSpPr>
          <p:pic>
            <p:nvPicPr>
              <p:cNvPr id="10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8800" y="2057400"/>
                <a:ext cx="2895600" cy="266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1893" y="2057400"/>
                <a:ext cx="956546" cy="78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1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1905000"/>
              <a:ext cx="1444625" cy="810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12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from LQCD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24000"/>
            <a:ext cx="9753600" cy="50974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even/odd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>
                <a:solidFill>
                  <a:srgbClr val="3366FF"/>
                </a:solidFill>
              </a:rPr>
              <a:t>γ</a:t>
            </a:r>
            <a:r>
              <a:rPr lang="en-US" dirty="0" smtClean="0">
                <a:solidFill>
                  <a:srgbClr val="3366FF"/>
                </a:solidFill>
              </a:rPr>
              <a:t> projection tr</a:t>
            </a:r>
            <a:r>
              <a:rPr lang="en-US" dirty="0">
                <a:solidFill>
                  <a:srgbClr val="3366FF"/>
                </a:solidFill>
              </a:rPr>
              <a:t>ick</a:t>
            </a:r>
            <a:r>
              <a:rPr lang="en-US" dirty="0" smtClean="0"/>
              <a:t> </a:t>
            </a:r>
            <a:r>
              <a:rPr lang="en-US" dirty="0" err="1" smtClean="0"/>
              <a:t>Dslash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f(</a:t>
            </a:r>
            <a:r>
              <a:rPr lang="en-US" dirty="0"/>
              <a:t>L, N</a:t>
            </a:r>
            <a:r>
              <a:rPr lang="en-US" baseline="-25000" dirty="0"/>
              <a:t>GPU</a:t>
            </a:r>
            <a:r>
              <a:rPr lang="en-US" dirty="0" smtClean="0"/>
              <a:t>) = 1320/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× </a:t>
            </a:r>
            <a:r>
              <a:rPr lang="en-US" dirty="0"/>
              <a:t>N</a:t>
            </a:r>
            <a:r>
              <a:rPr lang="en-US" baseline="-25000" dirty="0"/>
              <a:t>GPU</a:t>
            </a:r>
            <a:r>
              <a:rPr lang="en-US" dirty="0"/>
              <a:t> ×</a:t>
            </a:r>
            <a:r>
              <a:rPr lang="en-US" dirty="0" smtClean="0"/>
              <a:t> L</a:t>
            </a:r>
            <a:r>
              <a:rPr lang="en-US" baseline="30000" dirty="0" smtClean="0"/>
              <a:t>3</a:t>
            </a:r>
            <a:r>
              <a:rPr lang="en-US" dirty="0" smtClean="0"/>
              <a:t>T </a:t>
            </a:r>
            <a:r>
              <a:rPr lang="en-US" dirty="0"/>
              <a:t>flops </a:t>
            </a:r>
          </a:p>
          <a:p>
            <a:pPr lvl="1"/>
            <a:r>
              <a:rPr lang="en-US" dirty="0" smtClean="0"/>
              <a:t>r(</a:t>
            </a:r>
            <a:r>
              <a:rPr lang="en-US" dirty="0"/>
              <a:t>L, N</a:t>
            </a:r>
            <a:r>
              <a:rPr lang="en-US" baseline="-25000" dirty="0"/>
              <a:t>GPU</a:t>
            </a:r>
            <a:r>
              <a:rPr lang="en-US" dirty="0" smtClean="0"/>
              <a:t>) = 24/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× </a:t>
            </a:r>
            <a:r>
              <a:rPr lang="en-US" dirty="0" smtClean="0"/>
              <a:t>4 </a:t>
            </a:r>
            <a:r>
              <a:rPr lang="en-US" dirty="0"/>
              <a:t>× </a:t>
            </a:r>
            <a:r>
              <a:rPr lang="en-US" dirty="0" smtClean="0"/>
              <a:t>(6/</a:t>
            </a:r>
            <a:r>
              <a:rPr lang="en-US" dirty="0" smtClean="0">
                <a:solidFill>
                  <a:srgbClr val="3366FF"/>
                </a:solidFill>
              </a:rPr>
              <a:t>2</a:t>
            </a:r>
            <a:r>
              <a:rPr lang="en-US" dirty="0" smtClean="0"/>
              <a:t> N</a:t>
            </a:r>
            <a:r>
              <a:rPr lang="en-US" baseline="-25000" dirty="0" smtClean="0"/>
              <a:t>GPU </a:t>
            </a:r>
            <a:r>
              <a:rPr lang="en-US" dirty="0" smtClean="0"/>
              <a:t>L</a:t>
            </a:r>
            <a:r>
              <a:rPr lang="en-US" baseline="30000" dirty="0" smtClean="0"/>
              <a:t>2</a:t>
            </a:r>
            <a:r>
              <a:rPr lang="en-US" dirty="0" smtClean="0"/>
              <a:t>T + x/</a:t>
            </a:r>
            <a:r>
              <a:rPr lang="en-US" dirty="0" smtClean="0">
                <a:solidFill>
                  <a:srgbClr val="3366FF"/>
                </a:solidFill>
              </a:rPr>
              <a:t>2</a:t>
            </a:r>
            <a:r>
              <a:rPr lang="en-US" dirty="0" smtClean="0"/>
              <a:t> L</a:t>
            </a:r>
            <a:r>
              <a:rPr lang="en-US" baseline="30000" dirty="0" smtClean="0"/>
              <a:t>3</a:t>
            </a:r>
            <a:r>
              <a:rPr lang="en-US" dirty="0" smtClean="0"/>
              <a:t>) bytes</a:t>
            </a:r>
            <a:br>
              <a:rPr lang="en-US" dirty="0" smtClean="0"/>
            </a:br>
            <a:r>
              <a:rPr lang="en-US" dirty="0" smtClean="0"/>
              <a:t>with x=2,2,0 for N</a:t>
            </a:r>
            <a:r>
              <a:rPr lang="en-US" baseline="-25000" dirty="0" smtClean="0"/>
              <a:t>GPU</a:t>
            </a:r>
            <a:r>
              <a:rPr lang="en-US" dirty="0" smtClean="0"/>
              <a:t>=1,2,4</a:t>
            </a:r>
            <a:endParaRPr lang="en-US" dirty="0"/>
          </a:p>
          <a:p>
            <a:r>
              <a:rPr lang="en-US" dirty="0" smtClean="0"/>
              <a:t>Balance condition*, perfect </a:t>
            </a:r>
            <a:r>
              <a:rPr lang="en-US" dirty="0"/>
              <a:t>comp-</a:t>
            </a:r>
            <a:r>
              <a:rPr lang="en-US" dirty="0" err="1"/>
              <a:t>comm</a:t>
            </a:r>
            <a:r>
              <a:rPr lang="en-US" dirty="0"/>
              <a:t> </a:t>
            </a:r>
            <a:r>
              <a:rPr lang="en-US" dirty="0" smtClean="0"/>
              <a:t>overlap</a:t>
            </a:r>
          </a:p>
          <a:p>
            <a:pPr marL="457200" lvl="1" indent="0">
              <a:buNone/>
            </a:pPr>
            <a:r>
              <a:rPr lang="en-US" dirty="0" smtClean="0"/>
              <a:t>f(L</a:t>
            </a:r>
            <a:r>
              <a:rPr lang="en-US" dirty="0"/>
              <a:t>, N</a:t>
            </a:r>
            <a:r>
              <a:rPr lang="en-US" baseline="-25000" dirty="0"/>
              <a:t>GPU</a:t>
            </a:r>
            <a:r>
              <a:rPr lang="en-US" dirty="0" smtClean="0"/>
              <a:t>)/</a:t>
            </a:r>
            <a:r>
              <a:rPr lang="en-US" dirty="0" err="1" smtClean="0"/>
              <a:t>perf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baseline="-25000" dirty="0"/>
              <a:t>GPU</a:t>
            </a:r>
            <a:r>
              <a:rPr lang="en-US" dirty="0" smtClean="0"/>
              <a:t>) = r(L</a:t>
            </a:r>
            <a:r>
              <a:rPr lang="en-US" dirty="0"/>
              <a:t>, N</a:t>
            </a:r>
            <a:r>
              <a:rPr lang="en-US" baseline="-25000" dirty="0"/>
              <a:t>GPU</a:t>
            </a:r>
            <a:r>
              <a:rPr lang="en-US" dirty="0" smtClean="0"/>
              <a:t>)/BW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BW(L</a:t>
            </a:r>
            <a:r>
              <a:rPr lang="en-US" dirty="0"/>
              <a:t>, N</a:t>
            </a:r>
            <a:r>
              <a:rPr lang="en-US" baseline="-25000" dirty="0"/>
              <a:t>GPU</a:t>
            </a:r>
            <a:r>
              <a:rPr lang="en-US" dirty="0" smtClean="0"/>
              <a:t>) = </a:t>
            </a:r>
            <a:r>
              <a:rPr lang="en-US" dirty="0" err="1"/>
              <a:t>perf</a:t>
            </a:r>
            <a:r>
              <a:rPr lang="en-US" dirty="0"/>
              <a:t>(N</a:t>
            </a:r>
            <a:r>
              <a:rPr lang="en-US" baseline="-25000" dirty="0"/>
              <a:t>GPU</a:t>
            </a:r>
            <a:r>
              <a:rPr lang="en-US" dirty="0"/>
              <a:t>) </a:t>
            </a:r>
            <a:r>
              <a:rPr lang="en-US" dirty="0" smtClean="0"/>
              <a:t>× r(L, N</a:t>
            </a:r>
            <a:r>
              <a:rPr lang="en-US" baseline="-25000" dirty="0" smtClean="0"/>
              <a:t>GPU</a:t>
            </a:r>
            <a:r>
              <a:rPr lang="en-US" dirty="0" smtClean="0"/>
              <a:t>) / f(L</a:t>
            </a:r>
            <a:r>
              <a:rPr lang="en-US" dirty="0"/>
              <a:t>, N</a:t>
            </a:r>
            <a:r>
              <a:rPr lang="en-US" baseline="-25000" dirty="0"/>
              <a:t>GPU</a:t>
            </a:r>
            <a:r>
              <a:rPr lang="en-US" dirty="0" smtClean="0"/>
              <a:t>)</a:t>
            </a:r>
          </a:p>
          <a:p>
            <a:pPr marL="0" indent="0" algn="r">
              <a:buNone/>
            </a:pPr>
            <a:endParaRPr lang="en-US" sz="1800" dirty="0" smtClean="0"/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 smtClean="0"/>
              <a:t>* Taken from </a:t>
            </a:r>
            <a:r>
              <a:rPr lang="en-US" sz="1800" dirty="0" err="1" smtClean="0"/>
              <a:t>Babich</a:t>
            </a:r>
            <a:r>
              <a:rPr lang="en-US" sz="1800" dirty="0" smtClean="0"/>
              <a:t> (</a:t>
            </a:r>
            <a:r>
              <a:rPr lang="en-US" sz="1800" dirty="0" err="1" smtClean="0"/>
              <a:t>STRONGnet</a:t>
            </a:r>
            <a:r>
              <a:rPr lang="en-US" sz="1800" dirty="0" smtClean="0"/>
              <a:t> 2010), from Gottlieb via </a:t>
            </a:r>
            <a:r>
              <a:rPr lang="en-US" sz="1800" dirty="0" err="1"/>
              <a:t>Homgren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Jul 11th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D.Rossetti</a:t>
            </a:r>
            <a:r>
              <a:rPr lang="en-US" dirty="0" smtClean="0"/>
              <a:t>, Lattice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6921A-3937-1D47-B463-EDCC46A457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2190</Words>
  <Application>Microsoft Macintosh PowerPoint</Application>
  <PresentationFormat>Custom</PresentationFormat>
  <Paragraphs>615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Status of the APEnet+ project</vt:lpstr>
      <vt:lpstr>Index</vt:lpstr>
      <vt:lpstr>The APEnet+ History</vt:lpstr>
      <vt:lpstr>Why a GPU cluster today</vt:lpstr>
      <vt:lpstr>APEnet+ HW</vt:lpstr>
      <vt:lpstr>APEnet+ HW</vt:lpstr>
      <vt:lpstr>APEnet+ HW</vt:lpstr>
      <vt:lpstr>Requirements from LQCD</vt:lpstr>
      <vt:lpstr>Requirements from LQCD</vt:lpstr>
      <vt:lpstr>Requirements from LQCD (2)</vt:lpstr>
      <vt:lpstr>Requirements from LQCD (2)</vt:lpstr>
      <vt:lpstr>The platform constraints </vt:lpstr>
      <vt:lpstr>A model of pkt flow</vt:lpstr>
      <vt:lpstr>Hard times</vt:lpstr>
      <vt:lpstr>GPU support</vt:lpstr>
      <vt:lpstr>The traditional flow</vt:lpstr>
      <vt:lpstr>GPU support: P2P</vt:lpstr>
      <vt:lpstr>P2P on Sandy Bridge</vt:lpstr>
      <vt:lpstr>GPU: Direct GPU access</vt:lpstr>
      <vt:lpstr>Improved network</vt:lpstr>
      <vt:lpstr>SW stack</vt:lpstr>
      <vt:lpstr>SW: RDMA API</vt:lpstr>
      <vt:lpstr>SW: RDMA API</vt:lpstr>
      <vt:lpstr>SW: MPI</vt:lpstr>
      <vt:lpstr>SW: cuOS</vt:lpstr>
      <vt:lpstr>SW: cuOS in stencil computation</vt:lpstr>
      <vt:lpstr>QUonG reference platform</vt:lpstr>
      <vt:lpstr>Status as of Jun 2011</vt:lpstr>
      <vt:lpstr>Future works</vt:lpstr>
      <vt:lpstr>Game over…</vt:lpstr>
      <vt:lpstr>PowerPoint Presentation</vt:lpstr>
      <vt:lpstr>Accessing card registers through PCIe</vt:lpstr>
      <vt:lpstr>LQCD requirements (3)</vt:lpstr>
      <vt:lpstr>PowerPoint Presentation</vt:lpstr>
      <vt:lpstr>PowerPoint Presentation</vt:lpstr>
      <vt:lpstr>PowerPoint Presentation</vt:lpstr>
      <vt:lpstr>PowerPoint Presentation</vt:lpstr>
      <vt:lpstr>Latency on HW simulator</vt:lpstr>
      <vt:lpstr>Intel Westmere-EX</vt:lpstr>
      <vt:lpstr>NVidia GPGPU </vt:lpstr>
      <vt:lpstr>So what ?</vt:lpstr>
      <vt:lpstr>Where the power is spent</vt:lpstr>
      <vt:lpstr>So what ?</vt:lpstr>
      <vt:lpstr>With latest top GPUs…</vt:lpstr>
      <vt:lpstr>Executive summary</vt:lpstr>
      <vt:lpstr>A first exercise</vt:lpstr>
      <vt:lpstr>Final question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davide rossetti</cp:lastModifiedBy>
  <cp:revision>146</cp:revision>
  <dcterms:created xsi:type="dcterms:W3CDTF">2004-05-06T09:28:21Z</dcterms:created>
  <dcterms:modified xsi:type="dcterms:W3CDTF">2011-07-12T19:00:37Z</dcterms:modified>
</cp:coreProperties>
</file>